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0" r:id="rId3"/>
    <p:sldId id="257" r:id="rId4"/>
    <p:sldId id="258" r:id="rId5"/>
    <p:sldId id="259" r:id="rId6"/>
    <p:sldId id="260" r:id="rId7"/>
    <p:sldId id="261" r:id="rId8"/>
    <p:sldId id="262" r:id="rId9"/>
    <p:sldId id="263" r:id="rId10"/>
    <p:sldId id="264" r:id="rId11"/>
    <p:sldId id="266" r:id="rId12"/>
    <p:sldId id="267" r:id="rId13"/>
    <p:sldId id="27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70" d="100"/>
          <a:sy n="70" d="100"/>
        </p:scale>
        <p:origin x="46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33604D-7070-4D6C-9F09-7C00EF4FB36B}" type="datetimeFigureOut">
              <a:rPr lang="en-US" smtClean="0"/>
              <a:t>9/29/2018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49464-72C8-4E4B-966C-960F4BA98EC6}" type="slidenum">
              <a:rPr lang="en-US" smtClean="0"/>
              <a:t>‹#›</a:t>
            </a:fld>
            <a:endParaRPr lang="en-US"/>
          </a:p>
        </p:txBody>
      </p:sp>
    </p:spTree>
    <p:extLst>
      <p:ext uri="{BB962C8B-B14F-4D97-AF65-F5344CB8AC3E}">
        <p14:creationId xmlns:p14="http://schemas.microsoft.com/office/powerpoint/2010/main" val="2324773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33604D-7070-4D6C-9F09-7C00EF4FB36B}" type="datetimeFigureOut">
              <a:rPr lang="en-US" smtClean="0"/>
              <a:t>9/29/2018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49464-72C8-4E4B-966C-960F4BA98EC6}" type="slidenum">
              <a:rPr lang="en-US" smtClean="0"/>
              <a:t>‹#›</a:t>
            </a:fld>
            <a:endParaRPr lang="en-US"/>
          </a:p>
        </p:txBody>
      </p:sp>
    </p:spTree>
    <p:extLst>
      <p:ext uri="{BB962C8B-B14F-4D97-AF65-F5344CB8AC3E}">
        <p14:creationId xmlns:p14="http://schemas.microsoft.com/office/powerpoint/2010/main" val="3627995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33604D-7070-4D6C-9F09-7C00EF4FB36B}" type="datetimeFigureOut">
              <a:rPr lang="en-US" smtClean="0"/>
              <a:t>9/29/2018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49464-72C8-4E4B-966C-960F4BA98EC6}" type="slidenum">
              <a:rPr lang="en-US" smtClean="0"/>
              <a:t>‹#›</a:t>
            </a:fld>
            <a:endParaRPr lang="en-US"/>
          </a:p>
        </p:txBody>
      </p:sp>
    </p:spTree>
    <p:extLst>
      <p:ext uri="{BB962C8B-B14F-4D97-AF65-F5344CB8AC3E}">
        <p14:creationId xmlns:p14="http://schemas.microsoft.com/office/powerpoint/2010/main" val="2056197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33604D-7070-4D6C-9F09-7C00EF4FB36B}" type="datetimeFigureOut">
              <a:rPr lang="en-US" smtClean="0"/>
              <a:t>9/29/2018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49464-72C8-4E4B-966C-960F4BA98EC6}" type="slidenum">
              <a:rPr lang="en-US" smtClean="0"/>
              <a:t>‹#›</a:t>
            </a:fld>
            <a:endParaRPr lang="en-US"/>
          </a:p>
        </p:txBody>
      </p:sp>
    </p:spTree>
    <p:extLst>
      <p:ext uri="{BB962C8B-B14F-4D97-AF65-F5344CB8AC3E}">
        <p14:creationId xmlns:p14="http://schemas.microsoft.com/office/powerpoint/2010/main" val="309179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33604D-7070-4D6C-9F09-7C00EF4FB36B}" type="datetimeFigureOut">
              <a:rPr lang="en-US" smtClean="0"/>
              <a:t>9/29/2018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49464-72C8-4E4B-966C-960F4BA98EC6}" type="slidenum">
              <a:rPr lang="en-US" smtClean="0"/>
              <a:t>‹#›</a:t>
            </a:fld>
            <a:endParaRPr lang="en-US"/>
          </a:p>
        </p:txBody>
      </p:sp>
    </p:spTree>
    <p:extLst>
      <p:ext uri="{BB962C8B-B14F-4D97-AF65-F5344CB8AC3E}">
        <p14:creationId xmlns:p14="http://schemas.microsoft.com/office/powerpoint/2010/main" val="3644392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33604D-7070-4D6C-9F09-7C00EF4FB36B}" type="datetimeFigureOut">
              <a:rPr lang="en-US" smtClean="0"/>
              <a:t>9/29/2018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149464-72C8-4E4B-966C-960F4BA98EC6}" type="slidenum">
              <a:rPr lang="en-US" smtClean="0"/>
              <a:t>‹#›</a:t>
            </a:fld>
            <a:endParaRPr lang="en-US"/>
          </a:p>
        </p:txBody>
      </p:sp>
    </p:spTree>
    <p:extLst>
      <p:ext uri="{BB962C8B-B14F-4D97-AF65-F5344CB8AC3E}">
        <p14:creationId xmlns:p14="http://schemas.microsoft.com/office/powerpoint/2010/main" val="3854729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33604D-7070-4D6C-9F09-7C00EF4FB36B}" type="datetimeFigureOut">
              <a:rPr lang="en-US" smtClean="0"/>
              <a:t>9/29/2018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9149464-72C8-4E4B-966C-960F4BA98EC6}" type="slidenum">
              <a:rPr lang="en-US" smtClean="0"/>
              <a:t>‹#›</a:t>
            </a:fld>
            <a:endParaRPr lang="en-US"/>
          </a:p>
        </p:txBody>
      </p:sp>
    </p:spTree>
    <p:extLst>
      <p:ext uri="{BB962C8B-B14F-4D97-AF65-F5344CB8AC3E}">
        <p14:creationId xmlns:p14="http://schemas.microsoft.com/office/powerpoint/2010/main" val="1802706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33604D-7070-4D6C-9F09-7C00EF4FB36B}" type="datetimeFigureOut">
              <a:rPr lang="en-US" smtClean="0"/>
              <a:t>9/29/2018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9149464-72C8-4E4B-966C-960F4BA98EC6}" type="slidenum">
              <a:rPr lang="en-US" smtClean="0"/>
              <a:t>‹#›</a:t>
            </a:fld>
            <a:endParaRPr lang="en-US"/>
          </a:p>
        </p:txBody>
      </p:sp>
    </p:spTree>
    <p:extLst>
      <p:ext uri="{BB962C8B-B14F-4D97-AF65-F5344CB8AC3E}">
        <p14:creationId xmlns:p14="http://schemas.microsoft.com/office/powerpoint/2010/main" val="3395455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33604D-7070-4D6C-9F09-7C00EF4FB36B}" type="datetimeFigureOut">
              <a:rPr lang="en-US" smtClean="0"/>
              <a:t>9/29/2018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149464-72C8-4E4B-966C-960F4BA98EC6}" type="slidenum">
              <a:rPr lang="en-US" smtClean="0"/>
              <a:t>‹#›</a:t>
            </a:fld>
            <a:endParaRPr lang="en-US"/>
          </a:p>
        </p:txBody>
      </p:sp>
    </p:spTree>
    <p:extLst>
      <p:ext uri="{BB962C8B-B14F-4D97-AF65-F5344CB8AC3E}">
        <p14:creationId xmlns:p14="http://schemas.microsoft.com/office/powerpoint/2010/main" val="8316236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33604D-7070-4D6C-9F09-7C00EF4FB36B}" type="datetimeFigureOut">
              <a:rPr lang="en-US" smtClean="0"/>
              <a:t>9/29/2018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149464-72C8-4E4B-966C-960F4BA98EC6}" type="slidenum">
              <a:rPr lang="en-US" smtClean="0"/>
              <a:t>‹#›</a:t>
            </a:fld>
            <a:endParaRPr lang="en-US"/>
          </a:p>
        </p:txBody>
      </p:sp>
    </p:spTree>
    <p:extLst>
      <p:ext uri="{BB962C8B-B14F-4D97-AF65-F5344CB8AC3E}">
        <p14:creationId xmlns:p14="http://schemas.microsoft.com/office/powerpoint/2010/main" val="1146313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33604D-7070-4D6C-9F09-7C00EF4FB36B}" type="datetimeFigureOut">
              <a:rPr lang="en-US" smtClean="0"/>
              <a:t>9/29/2018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149464-72C8-4E4B-966C-960F4BA98EC6}" type="slidenum">
              <a:rPr lang="en-US" smtClean="0"/>
              <a:t>‹#›</a:t>
            </a:fld>
            <a:endParaRPr lang="en-US"/>
          </a:p>
        </p:txBody>
      </p:sp>
    </p:spTree>
    <p:extLst>
      <p:ext uri="{BB962C8B-B14F-4D97-AF65-F5344CB8AC3E}">
        <p14:creationId xmlns:p14="http://schemas.microsoft.com/office/powerpoint/2010/main" val="12924682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33604D-7070-4D6C-9F09-7C00EF4FB36B}" type="datetimeFigureOut">
              <a:rPr lang="en-US" smtClean="0"/>
              <a:t>9/29/2018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149464-72C8-4E4B-966C-960F4BA98EC6}" type="slidenum">
              <a:rPr lang="en-US" smtClean="0"/>
              <a:t>‹#›</a:t>
            </a:fld>
            <a:endParaRPr lang="en-US"/>
          </a:p>
        </p:txBody>
      </p:sp>
    </p:spTree>
    <p:extLst>
      <p:ext uri="{BB962C8B-B14F-4D97-AF65-F5344CB8AC3E}">
        <p14:creationId xmlns:p14="http://schemas.microsoft.com/office/powerpoint/2010/main" val="30826973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001845" y="1635162"/>
            <a:ext cx="3403600" cy="3879601"/>
          </a:xfrm>
          <a:prstGeom prst="rect">
            <a:avLst/>
          </a:prstGeom>
        </p:spPr>
      </p:pic>
      <p:pic>
        <p:nvPicPr>
          <p:cNvPr id="5" name="Picture 4"/>
          <p:cNvPicPr>
            <a:picLocks noChangeAspect="1"/>
          </p:cNvPicPr>
          <p:nvPr/>
        </p:nvPicPr>
        <p:blipFill>
          <a:blip r:embed="rId3"/>
          <a:stretch>
            <a:fillRect/>
          </a:stretch>
        </p:blipFill>
        <p:spPr>
          <a:xfrm>
            <a:off x="4738445" y="667916"/>
            <a:ext cx="1930400" cy="445200"/>
          </a:xfrm>
          <a:prstGeom prst="rect">
            <a:avLst/>
          </a:prstGeom>
        </p:spPr>
      </p:pic>
    </p:spTree>
    <p:extLst>
      <p:ext uri="{BB962C8B-B14F-4D97-AF65-F5344CB8AC3E}">
        <p14:creationId xmlns:p14="http://schemas.microsoft.com/office/powerpoint/2010/main" val="4624680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194" y="297936"/>
            <a:ext cx="11273051" cy="1709571"/>
          </a:xfrm>
          <a:prstGeom prst="rect">
            <a:avLst/>
          </a:prstGeom>
        </p:spPr>
        <p:txBody>
          <a:bodyPr wrap="square">
            <a:spAutoFit/>
          </a:bodyPr>
          <a:lstStyle/>
          <a:p>
            <a:pPr algn="just">
              <a:lnSpc>
                <a:spcPct val="150000"/>
              </a:lnSpc>
            </a:pPr>
            <a:r>
              <a:rPr lang="en-US" b="0" i="0" u="none" strike="noStrike" baseline="0" dirty="0" smtClean="0">
                <a:latin typeface="Souvenir-Light"/>
              </a:rPr>
              <a:t>The applicable JAA/FAA/EASA airworthiness standards for the certification of aircraft to be internationally recognized are issued in accordance with the ICAO Annexes. Then, from a practical point of view, the certification process is based on these airworthiness standards rather than (directly) on the ICAO International Standards.</a:t>
            </a:r>
            <a:endParaRPr lang="en-US" dirty="0"/>
          </a:p>
        </p:txBody>
      </p:sp>
    </p:spTree>
    <p:extLst>
      <p:ext uri="{BB962C8B-B14F-4D97-AF65-F5344CB8AC3E}">
        <p14:creationId xmlns:p14="http://schemas.microsoft.com/office/powerpoint/2010/main" val="25104224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66452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671000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71046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0376" y="392963"/>
            <a:ext cx="11450472" cy="5770811"/>
          </a:xfrm>
          <a:prstGeom prst="rect">
            <a:avLst/>
          </a:prstGeom>
        </p:spPr>
        <p:txBody>
          <a:bodyPr wrap="square">
            <a:spAutoFit/>
          </a:bodyPr>
          <a:lstStyle/>
          <a:p>
            <a:pPr algn="just">
              <a:lnSpc>
                <a:spcPct val="200000"/>
              </a:lnSpc>
            </a:pPr>
            <a:r>
              <a:rPr lang="en-US" b="0" i="0" u="none" strike="noStrike" baseline="0" dirty="0" smtClean="0">
                <a:solidFill>
                  <a:srgbClr val="FF0000"/>
                </a:solidFill>
                <a:latin typeface="Souvenir-Medium"/>
              </a:rPr>
              <a:t>Man </a:t>
            </a:r>
            <a:r>
              <a:rPr lang="en-US" b="0" i="0" u="none" strike="noStrike" baseline="0" dirty="0" smtClean="0">
                <a:latin typeface="Souvenir-Light"/>
              </a:rPr>
              <a:t>is intended here as an active part of the flight operations; </a:t>
            </a:r>
          </a:p>
          <a:p>
            <a:pPr algn="just">
              <a:lnSpc>
                <a:spcPct val="200000"/>
              </a:lnSpc>
            </a:pPr>
            <a:r>
              <a:rPr lang="en-US" b="0" i="0" u="none" strike="noStrike" baseline="0" dirty="0" smtClean="0">
                <a:latin typeface="Souvenir-Light"/>
              </a:rPr>
              <a:t>pilots, maintenance manpower, air traffic controllers, and others. </a:t>
            </a:r>
          </a:p>
          <a:p>
            <a:pPr algn="just">
              <a:lnSpc>
                <a:spcPct val="200000"/>
              </a:lnSpc>
            </a:pPr>
            <a:r>
              <a:rPr lang="en-US" b="0" i="0" u="none" strike="noStrike" baseline="0" dirty="0" smtClean="0">
                <a:latin typeface="Souvenir-Light"/>
              </a:rPr>
              <a:t>Clearly, it is important to be able to rely on very skilled people in order to avoid errors that cause accidents or catastrophes in flight operations. </a:t>
            </a:r>
          </a:p>
          <a:p>
            <a:pPr algn="just">
              <a:lnSpc>
                <a:spcPct val="200000"/>
              </a:lnSpc>
            </a:pPr>
            <a:endParaRPr lang="en-US" dirty="0">
              <a:latin typeface="Souvenir-Light"/>
            </a:endParaRPr>
          </a:p>
          <a:p>
            <a:pPr algn="just">
              <a:lnSpc>
                <a:spcPct val="150000"/>
              </a:lnSpc>
            </a:pPr>
            <a:r>
              <a:rPr lang="en-US" dirty="0"/>
              <a:t>The </a:t>
            </a:r>
            <a:r>
              <a:rPr lang="en-US" dirty="0">
                <a:solidFill>
                  <a:srgbClr val="FF0000"/>
                </a:solidFill>
              </a:rPr>
              <a:t>environment</a:t>
            </a:r>
            <a:r>
              <a:rPr lang="en-US" dirty="0"/>
              <a:t> covers all the external factors that can have an influence on the </a:t>
            </a:r>
            <a:r>
              <a:rPr lang="en-US" dirty="0" smtClean="0"/>
              <a:t>flying of </a:t>
            </a:r>
            <a:r>
              <a:rPr lang="en-US" dirty="0"/>
              <a:t>an aircraft. This </a:t>
            </a:r>
            <a:r>
              <a:rPr lang="en-US" dirty="0" smtClean="0"/>
              <a:t>includes: </a:t>
            </a:r>
            <a:r>
              <a:rPr lang="en-US" dirty="0"/>
              <a:t>meteorological conditions, traffic situations, communications</a:t>
            </a:r>
            <a:r>
              <a:rPr lang="en-US" dirty="0" smtClean="0"/>
              <a:t>, aerodromes</a:t>
            </a:r>
            <a:r>
              <a:rPr lang="en-US" dirty="0"/>
              <a:t>, etc. </a:t>
            </a:r>
            <a:endParaRPr lang="en-US" dirty="0" smtClean="0"/>
          </a:p>
          <a:p>
            <a:pPr algn="just">
              <a:lnSpc>
                <a:spcPct val="150000"/>
              </a:lnSpc>
            </a:pPr>
            <a:r>
              <a:rPr lang="en-US" dirty="0" smtClean="0"/>
              <a:t>It </a:t>
            </a:r>
            <a:r>
              <a:rPr lang="en-US" dirty="0"/>
              <a:t>is equally important to avoid situations that could jeopardize the </a:t>
            </a:r>
            <a:r>
              <a:rPr lang="en-US" dirty="0" smtClean="0"/>
              <a:t>aircraft itself</a:t>
            </a:r>
            <a:r>
              <a:rPr lang="en-US" dirty="0"/>
              <a:t>. Then we should consider correct meteorological information, rules for </a:t>
            </a:r>
            <a:r>
              <a:rPr lang="en-US" dirty="0" smtClean="0"/>
              <a:t>the vertical </a:t>
            </a:r>
            <a:r>
              <a:rPr lang="en-US" dirty="0"/>
              <a:t>and horizontal separation of the aircraft, suitable aerodromes, etc</a:t>
            </a:r>
            <a:r>
              <a:rPr lang="en-US" dirty="0" smtClean="0"/>
              <a:t>.</a:t>
            </a:r>
          </a:p>
          <a:p>
            <a:pPr algn="just">
              <a:lnSpc>
                <a:spcPct val="150000"/>
              </a:lnSpc>
            </a:pPr>
            <a:endParaRPr lang="en-US" dirty="0"/>
          </a:p>
          <a:p>
            <a:pPr>
              <a:lnSpc>
                <a:spcPct val="150000"/>
              </a:lnSpc>
            </a:pPr>
            <a:r>
              <a:rPr lang="en-US" dirty="0" smtClean="0"/>
              <a:t>The </a:t>
            </a:r>
            <a:r>
              <a:rPr lang="en-US" dirty="0" smtClean="0">
                <a:solidFill>
                  <a:srgbClr val="FF0000"/>
                </a:solidFill>
              </a:rPr>
              <a:t>machine</a:t>
            </a:r>
            <a:r>
              <a:rPr lang="en-US" dirty="0" smtClean="0"/>
              <a:t> does not need a definition, but it is easy to understand the importance of a good project, sound construction, and efficiency in relation to the operations to be carried out</a:t>
            </a:r>
            <a:endParaRPr lang="en-US" dirty="0"/>
          </a:p>
        </p:txBody>
      </p:sp>
    </p:spTree>
    <p:extLst>
      <p:ext uri="{BB962C8B-B14F-4D97-AF65-F5344CB8AC3E}">
        <p14:creationId xmlns:p14="http://schemas.microsoft.com/office/powerpoint/2010/main" val="39568609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91653" y="411159"/>
            <a:ext cx="10504227" cy="2723823"/>
          </a:xfrm>
          <a:prstGeom prst="rect">
            <a:avLst/>
          </a:prstGeom>
        </p:spPr>
        <p:txBody>
          <a:bodyPr wrap="square">
            <a:spAutoFit/>
          </a:bodyPr>
          <a:lstStyle/>
          <a:p>
            <a:pPr>
              <a:lnSpc>
                <a:spcPct val="150000"/>
              </a:lnSpc>
            </a:pPr>
            <a:r>
              <a:rPr lang="en-US" dirty="0" smtClean="0"/>
              <a:t>A definition of ‘</a:t>
            </a:r>
            <a:r>
              <a:rPr lang="en-US" dirty="0" smtClean="0">
                <a:solidFill>
                  <a:srgbClr val="FF0000"/>
                </a:solidFill>
              </a:rPr>
              <a:t>airworthiness</a:t>
            </a:r>
            <a:r>
              <a:rPr lang="en-US" dirty="0" smtClean="0"/>
              <a:t>’ : ‘For an aircraft, or aircraft part, [airworthiness] is the possession of the necessary requirements for flying in safe conditions, within allowable limits.’</a:t>
            </a:r>
          </a:p>
          <a:p>
            <a:pPr>
              <a:lnSpc>
                <a:spcPct val="150000"/>
              </a:lnSpc>
            </a:pPr>
            <a:endParaRPr lang="en-US" dirty="0"/>
          </a:p>
          <a:p>
            <a:r>
              <a:rPr lang="en-US" dirty="0">
                <a:solidFill>
                  <a:srgbClr val="FF0000"/>
                </a:solidFill>
              </a:rPr>
              <a:t>Possession of the necessary requirements </a:t>
            </a:r>
            <a:r>
              <a:rPr lang="en-US" dirty="0"/>
              <a:t>means that the aircraft, or any of its parts</a:t>
            </a:r>
            <a:r>
              <a:rPr lang="en-US" dirty="0" smtClean="0"/>
              <a:t>, is </a:t>
            </a:r>
            <a:r>
              <a:rPr lang="en-US" dirty="0"/>
              <a:t>designed and built according to studied and tested criteria to fly in safe conditions, </a:t>
            </a:r>
            <a:r>
              <a:rPr lang="en-US" dirty="0" smtClean="0"/>
              <a:t>as mentioned </a:t>
            </a:r>
            <a:r>
              <a:rPr lang="en-US" dirty="0"/>
              <a:t>above</a:t>
            </a:r>
            <a:r>
              <a:rPr lang="en-US" dirty="0" smtClean="0"/>
              <a:t>.</a:t>
            </a:r>
          </a:p>
          <a:p>
            <a:endParaRPr lang="en-US" dirty="0"/>
          </a:p>
          <a:p>
            <a:r>
              <a:rPr lang="en-US" dirty="0">
                <a:solidFill>
                  <a:srgbClr val="FF0000"/>
                </a:solidFill>
              </a:rPr>
              <a:t>Allowable limits</a:t>
            </a:r>
            <a:r>
              <a:rPr lang="en-US" dirty="0"/>
              <a:t>. Aircraft are designed for operation within a certain ‘flight envelope</a:t>
            </a:r>
            <a:r>
              <a:rPr lang="en-US" dirty="0" smtClean="0"/>
              <a:t>’, which </a:t>
            </a:r>
            <a:r>
              <a:rPr lang="en-US" dirty="0"/>
              <a:t>depends mainly on speed and structural load factors</a:t>
            </a:r>
          </a:p>
        </p:txBody>
      </p:sp>
    </p:spTree>
    <p:extLst>
      <p:ext uri="{BB962C8B-B14F-4D97-AF65-F5344CB8AC3E}">
        <p14:creationId xmlns:p14="http://schemas.microsoft.com/office/powerpoint/2010/main" val="9829755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30213" y="173589"/>
            <a:ext cx="4903778" cy="369332"/>
          </a:xfrm>
          <a:prstGeom prst="rect">
            <a:avLst/>
          </a:prstGeom>
        </p:spPr>
        <p:txBody>
          <a:bodyPr wrap="none">
            <a:spAutoFit/>
          </a:bodyPr>
          <a:lstStyle/>
          <a:p>
            <a:r>
              <a:rPr lang="en-US" b="1" dirty="0">
                <a:latin typeface="ArialMT-Bold"/>
              </a:rPr>
              <a:t>The ICAO and the Civil Aviation Authorities</a:t>
            </a:r>
            <a:endParaRPr lang="en-US" dirty="0"/>
          </a:p>
        </p:txBody>
      </p:sp>
      <p:sp>
        <p:nvSpPr>
          <p:cNvPr id="3" name="Rectangle 2"/>
          <p:cNvSpPr/>
          <p:nvPr/>
        </p:nvSpPr>
        <p:spPr>
          <a:xfrm>
            <a:off x="673289" y="533192"/>
            <a:ext cx="10790830" cy="5909310"/>
          </a:xfrm>
          <a:prstGeom prst="rect">
            <a:avLst/>
          </a:prstGeom>
        </p:spPr>
        <p:txBody>
          <a:bodyPr wrap="square">
            <a:spAutoFit/>
          </a:bodyPr>
          <a:lstStyle/>
          <a:p>
            <a:pPr>
              <a:lnSpc>
                <a:spcPct val="150000"/>
              </a:lnSpc>
            </a:pPr>
            <a:r>
              <a:rPr lang="en-US" b="0" i="0" u="none" strike="noStrike" baseline="0" dirty="0" smtClean="0">
                <a:latin typeface="Souvenir-Light"/>
              </a:rPr>
              <a:t>The first recorded flight by a heavier-than-air machine was by the Wright brothers on 17 December 1903 in North Carolina.</a:t>
            </a:r>
          </a:p>
          <a:p>
            <a:pPr algn="just">
              <a:lnSpc>
                <a:spcPct val="150000"/>
              </a:lnSpc>
            </a:pPr>
            <a:endParaRPr lang="en-US" dirty="0" smtClean="0">
              <a:latin typeface="Souvenir-Light"/>
            </a:endParaRPr>
          </a:p>
          <a:p>
            <a:pPr algn="just">
              <a:lnSpc>
                <a:spcPct val="150000"/>
              </a:lnSpc>
            </a:pPr>
            <a:r>
              <a:rPr lang="en-US" dirty="0"/>
              <a:t>Since the earliest years of aviation, far-seeing people envisaged a new dimension of </a:t>
            </a:r>
            <a:r>
              <a:rPr lang="en-US" dirty="0" smtClean="0"/>
              <a:t>transport that </a:t>
            </a:r>
            <a:r>
              <a:rPr lang="en-US" dirty="0"/>
              <a:t>would go beyond national boundaries. In 1910, the first conference on air </a:t>
            </a:r>
            <a:r>
              <a:rPr lang="en-US" dirty="0" smtClean="0"/>
              <a:t>navigation international </a:t>
            </a:r>
            <a:r>
              <a:rPr lang="en-US" dirty="0"/>
              <a:t>law was hosted by France in Paris, with the attendance of 18 European states.</a:t>
            </a:r>
            <a:endParaRPr lang="en-US" dirty="0">
              <a:latin typeface="Souvenir-Light"/>
            </a:endParaRPr>
          </a:p>
          <a:p>
            <a:pPr>
              <a:lnSpc>
                <a:spcPct val="150000"/>
              </a:lnSpc>
            </a:pPr>
            <a:endParaRPr lang="en-US" dirty="0" smtClean="0"/>
          </a:p>
          <a:p>
            <a:pPr algn="just">
              <a:lnSpc>
                <a:spcPct val="150000"/>
              </a:lnSpc>
            </a:pPr>
            <a:r>
              <a:rPr lang="en-US" dirty="0"/>
              <a:t>The First World War fostered considerable development of aeronautical techniques, also </a:t>
            </a:r>
            <a:r>
              <a:rPr lang="en-US" dirty="0" smtClean="0"/>
              <a:t>demonstrating the </a:t>
            </a:r>
            <a:r>
              <a:rPr lang="en-US" dirty="0"/>
              <a:t>potential for transport of goods and people. After the war, it became </a:t>
            </a:r>
            <a:r>
              <a:rPr lang="en-US" dirty="0" smtClean="0"/>
              <a:t>increasingly evident </a:t>
            </a:r>
            <a:r>
              <a:rPr lang="en-US" dirty="0"/>
              <a:t>that this advanced means of transport would require international attention</a:t>
            </a:r>
            <a:r>
              <a:rPr lang="en-US" dirty="0" smtClean="0"/>
              <a:t>. </a:t>
            </a:r>
          </a:p>
          <a:p>
            <a:pPr algn="just">
              <a:lnSpc>
                <a:spcPct val="150000"/>
              </a:lnSpc>
            </a:pPr>
            <a:endParaRPr lang="en-US" dirty="0" smtClean="0"/>
          </a:p>
          <a:p>
            <a:pPr algn="just">
              <a:lnSpc>
                <a:spcPct val="150000"/>
              </a:lnSpc>
            </a:pPr>
            <a:r>
              <a:rPr lang="en-US" dirty="0" smtClean="0"/>
              <a:t>These </a:t>
            </a:r>
            <a:r>
              <a:rPr lang="en-US" dirty="0"/>
              <a:t>problems were debated at the Paris Conference of Peace in 1919, and the </a:t>
            </a:r>
            <a:r>
              <a:rPr lang="en-US" dirty="0" smtClean="0"/>
              <a:t>discussions led </a:t>
            </a:r>
            <a:r>
              <a:rPr lang="en-US" dirty="0"/>
              <a:t>to the establishment of an </a:t>
            </a:r>
            <a:r>
              <a:rPr lang="en-US" dirty="0">
                <a:solidFill>
                  <a:srgbClr val="FF0000"/>
                </a:solidFill>
              </a:rPr>
              <a:t>Aeronautical Commission</a:t>
            </a:r>
            <a:r>
              <a:rPr lang="en-US" dirty="0"/>
              <a:t>. To succeed in the purpose of </a:t>
            </a:r>
            <a:r>
              <a:rPr lang="en-US" dirty="0" smtClean="0"/>
              <a:t>making aviation </a:t>
            </a:r>
            <a:r>
              <a:rPr lang="en-US" dirty="0"/>
              <a:t>an instrument of peace, an </a:t>
            </a:r>
            <a:r>
              <a:rPr lang="en-US" dirty="0">
                <a:solidFill>
                  <a:srgbClr val="FF0000"/>
                </a:solidFill>
              </a:rPr>
              <a:t>International Air Convention </a:t>
            </a:r>
            <a:r>
              <a:rPr lang="en-US" dirty="0"/>
              <a:t>was written and </a:t>
            </a:r>
            <a:r>
              <a:rPr lang="en-US" dirty="0" smtClean="0"/>
              <a:t>ratified by </a:t>
            </a:r>
            <a:r>
              <a:rPr lang="en-US" dirty="0"/>
              <a:t>38 states. </a:t>
            </a:r>
          </a:p>
        </p:txBody>
      </p:sp>
    </p:spTree>
    <p:extLst>
      <p:ext uri="{BB962C8B-B14F-4D97-AF65-F5344CB8AC3E}">
        <p14:creationId xmlns:p14="http://schemas.microsoft.com/office/powerpoint/2010/main" val="21635043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9517" y="205938"/>
            <a:ext cx="10627056" cy="4247317"/>
          </a:xfrm>
          <a:prstGeom prst="rect">
            <a:avLst/>
          </a:prstGeom>
        </p:spPr>
        <p:txBody>
          <a:bodyPr wrap="square">
            <a:spAutoFit/>
          </a:bodyPr>
          <a:lstStyle/>
          <a:p>
            <a:pPr>
              <a:lnSpc>
                <a:spcPct val="150000"/>
              </a:lnSpc>
            </a:pPr>
            <a:r>
              <a:rPr lang="en-US" b="0" i="0" u="none" strike="noStrike" baseline="0" dirty="0" smtClean="0">
                <a:latin typeface="Souvenir-Light"/>
              </a:rPr>
              <a:t>The possibility of carrying a great number of people and a large quantity of goods over long distances became a reality. For these reasons, the Government of the United States conducted exploratory discussions with other allied nations from the early months of 1944. </a:t>
            </a:r>
          </a:p>
          <a:p>
            <a:pPr>
              <a:lnSpc>
                <a:spcPct val="150000"/>
              </a:lnSpc>
            </a:pPr>
            <a:endParaRPr lang="en-US" b="0" i="0" u="none" strike="noStrike" baseline="0" dirty="0" smtClean="0">
              <a:latin typeface="Souvenir-Light"/>
            </a:endParaRPr>
          </a:p>
          <a:p>
            <a:pPr>
              <a:lnSpc>
                <a:spcPct val="150000"/>
              </a:lnSpc>
            </a:pPr>
            <a:r>
              <a:rPr lang="en-US" b="0" i="0" u="none" strike="noStrike" baseline="0" dirty="0" smtClean="0">
                <a:latin typeface="Souvenir-Light"/>
              </a:rPr>
              <a:t>On the basis of these talks, invitations were sent to 55 allied and neutral states to meet in Chicago in November 1944. Of these 55 states, 52 attended. The outcome of five weeks of meetings was the Convention on International Civil Aviation, consisting of a preamble and 96 articles.</a:t>
            </a:r>
          </a:p>
          <a:p>
            <a:pPr>
              <a:lnSpc>
                <a:spcPct val="150000"/>
              </a:lnSpc>
            </a:pPr>
            <a:endParaRPr lang="en-US" dirty="0">
              <a:latin typeface="Souvenir-Light"/>
            </a:endParaRPr>
          </a:p>
          <a:p>
            <a:pPr algn="just">
              <a:lnSpc>
                <a:spcPct val="150000"/>
              </a:lnSpc>
            </a:pPr>
            <a:r>
              <a:rPr lang="en-US" dirty="0"/>
              <a:t>The ICAO officially came into existence on 4 April 1947. At the invitation of the </a:t>
            </a:r>
            <a:r>
              <a:rPr lang="en-US" dirty="0" smtClean="0"/>
              <a:t>Government of </a:t>
            </a:r>
            <a:r>
              <a:rPr lang="en-US" dirty="0"/>
              <a:t>Canada, Montreal was chosen as the site for its headquarters. Presently, the Contracting </a:t>
            </a:r>
            <a:r>
              <a:rPr lang="en-US" dirty="0" smtClean="0"/>
              <a:t>States number </a:t>
            </a:r>
            <a:r>
              <a:rPr lang="en-US" dirty="0"/>
              <a:t>more than 180</a:t>
            </a:r>
          </a:p>
        </p:txBody>
      </p:sp>
    </p:spTree>
    <p:extLst>
      <p:ext uri="{BB962C8B-B14F-4D97-AF65-F5344CB8AC3E}">
        <p14:creationId xmlns:p14="http://schemas.microsoft.com/office/powerpoint/2010/main" val="11710401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4024" y="411666"/>
            <a:ext cx="11354937" cy="5493812"/>
          </a:xfrm>
          <a:prstGeom prst="rect">
            <a:avLst/>
          </a:prstGeom>
        </p:spPr>
        <p:txBody>
          <a:bodyPr wrap="square">
            <a:spAutoFit/>
          </a:bodyPr>
          <a:lstStyle/>
          <a:p>
            <a:pPr algn="just">
              <a:lnSpc>
                <a:spcPct val="150000"/>
              </a:lnSpc>
            </a:pPr>
            <a:r>
              <a:rPr lang="en-US" b="0" i="0" u="none" strike="noStrike" baseline="0" dirty="0" smtClean="0">
                <a:latin typeface="Souvenir-Light"/>
              </a:rPr>
              <a:t>The aims and objectives of the ICAO are to develop the principles and techniques of international</a:t>
            </a:r>
          </a:p>
          <a:p>
            <a:pPr algn="just">
              <a:lnSpc>
                <a:spcPct val="150000"/>
              </a:lnSpc>
            </a:pPr>
            <a:r>
              <a:rPr lang="en-US" b="0" i="0" u="none" strike="noStrike" baseline="0" dirty="0" smtClean="0">
                <a:latin typeface="Souvenir-Light"/>
              </a:rPr>
              <a:t>air navigation and to foster the planning and development of international air transport so as to:</a:t>
            </a:r>
          </a:p>
          <a:p>
            <a:pPr algn="just">
              <a:lnSpc>
                <a:spcPct val="150000"/>
              </a:lnSpc>
            </a:pPr>
            <a:endParaRPr lang="en-US" b="0" i="0" u="none" strike="noStrike" baseline="0" dirty="0" smtClean="0">
              <a:latin typeface="Souvenir-Light"/>
            </a:endParaRPr>
          </a:p>
          <a:p>
            <a:pPr algn="just">
              <a:lnSpc>
                <a:spcPct val="150000"/>
              </a:lnSpc>
            </a:pPr>
            <a:r>
              <a:rPr lang="en-US" b="0" i="0" u="none" strike="noStrike" baseline="0" dirty="0" smtClean="0">
                <a:latin typeface="Souvenir-Light"/>
              </a:rPr>
              <a:t>1 Ensure the safe and orderly growth of international civil aviation throughout the world.</a:t>
            </a:r>
          </a:p>
          <a:p>
            <a:pPr algn="just">
              <a:lnSpc>
                <a:spcPct val="150000"/>
              </a:lnSpc>
            </a:pPr>
            <a:r>
              <a:rPr lang="en-US" b="0" i="0" u="none" strike="noStrike" baseline="0" dirty="0" smtClean="0">
                <a:latin typeface="Souvenir-Light"/>
              </a:rPr>
              <a:t>2 Encourage the arts of aircraft design and operation for peaceful purposes.</a:t>
            </a:r>
          </a:p>
          <a:p>
            <a:pPr algn="just">
              <a:lnSpc>
                <a:spcPct val="150000"/>
              </a:lnSpc>
            </a:pPr>
            <a:r>
              <a:rPr lang="en-US" b="0" i="0" u="none" strike="noStrike" baseline="0" dirty="0" smtClean="0">
                <a:latin typeface="Souvenir-Light"/>
              </a:rPr>
              <a:t>3 Encourage the development of airways, airports and air navigation facilities for international civil aviation.</a:t>
            </a:r>
          </a:p>
          <a:p>
            <a:pPr algn="just">
              <a:lnSpc>
                <a:spcPct val="150000"/>
              </a:lnSpc>
            </a:pPr>
            <a:r>
              <a:rPr lang="en-US" b="0" i="0" u="none" strike="noStrike" baseline="0" dirty="0" smtClean="0">
                <a:latin typeface="Souvenir-Light"/>
              </a:rPr>
              <a:t>4 Meet the needs of the peoples of the world for safe, regular, efficient and economical air transport.</a:t>
            </a:r>
          </a:p>
          <a:p>
            <a:pPr algn="just">
              <a:lnSpc>
                <a:spcPct val="150000"/>
              </a:lnSpc>
            </a:pPr>
            <a:r>
              <a:rPr lang="en-US" b="0" i="0" u="none" strike="noStrike" baseline="0" dirty="0" smtClean="0">
                <a:latin typeface="Souvenir-Light"/>
              </a:rPr>
              <a:t>5 Prevent economic waste caused by unreasonable competition.</a:t>
            </a:r>
          </a:p>
          <a:p>
            <a:pPr algn="just">
              <a:lnSpc>
                <a:spcPct val="150000"/>
              </a:lnSpc>
            </a:pPr>
            <a:r>
              <a:rPr lang="en-US" b="0" i="0" u="none" strike="noStrike" baseline="0" dirty="0" smtClean="0">
                <a:latin typeface="Souvenir-Light"/>
              </a:rPr>
              <a:t>6 Ensure that the rights of the Contracting States are fully respected and that every Contracting State has a fair opportunity to operate international airlines.</a:t>
            </a:r>
          </a:p>
          <a:p>
            <a:pPr algn="just">
              <a:lnSpc>
                <a:spcPct val="150000"/>
              </a:lnSpc>
            </a:pPr>
            <a:r>
              <a:rPr lang="en-US" b="0" i="0" u="none" strike="noStrike" baseline="0" dirty="0" smtClean="0">
                <a:latin typeface="Souvenir-Light"/>
              </a:rPr>
              <a:t>7 Avoid discrimination between Contracting States.</a:t>
            </a:r>
          </a:p>
          <a:p>
            <a:pPr algn="just">
              <a:lnSpc>
                <a:spcPct val="150000"/>
              </a:lnSpc>
            </a:pPr>
            <a:r>
              <a:rPr lang="en-US" b="0" i="0" u="none" strike="noStrike" baseline="0" dirty="0" smtClean="0">
                <a:latin typeface="Souvenir-Light"/>
              </a:rPr>
              <a:t>8 Promote safety of flight in international air navigation.</a:t>
            </a:r>
          </a:p>
          <a:p>
            <a:pPr algn="just">
              <a:lnSpc>
                <a:spcPct val="150000"/>
              </a:lnSpc>
            </a:pPr>
            <a:r>
              <a:rPr lang="en-US" b="0" i="0" u="none" strike="noStrike" baseline="0" dirty="0" smtClean="0">
                <a:latin typeface="Souvenir-Light"/>
              </a:rPr>
              <a:t>9 Promote generally the development of all aspects of international civil aeronautics.</a:t>
            </a:r>
            <a:endParaRPr lang="en-US" dirty="0"/>
          </a:p>
        </p:txBody>
      </p:sp>
    </p:spTree>
    <p:extLst>
      <p:ext uri="{BB962C8B-B14F-4D97-AF65-F5344CB8AC3E}">
        <p14:creationId xmlns:p14="http://schemas.microsoft.com/office/powerpoint/2010/main" val="27424435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06" y="400546"/>
            <a:ext cx="11382233" cy="2585323"/>
          </a:xfrm>
          <a:prstGeom prst="rect">
            <a:avLst/>
          </a:prstGeom>
        </p:spPr>
        <p:txBody>
          <a:bodyPr wrap="square">
            <a:spAutoFit/>
          </a:bodyPr>
          <a:lstStyle/>
          <a:p>
            <a:pPr algn="just">
              <a:lnSpc>
                <a:spcPct val="150000"/>
              </a:lnSpc>
            </a:pPr>
            <a:r>
              <a:rPr lang="en-US" b="0" i="0" u="none" strike="noStrike" baseline="0" dirty="0" smtClean="0">
                <a:latin typeface="Souvenir-Light"/>
              </a:rPr>
              <a:t>Since the ICAO was created, a main technical task of the organization has been the achievement of standardization in the operation of a safe, regular and efficient air service. </a:t>
            </a:r>
          </a:p>
          <a:p>
            <a:pPr algn="just">
              <a:lnSpc>
                <a:spcPct val="150000"/>
              </a:lnSpc>
            </a:pPr>
            <a:r>
              <a:rPr lang="en-US" b="0" i="0" u="none" strike="noStrike" baseline="0" dirty="0" smtClean="0">
                <a:latin typeface="Souvenir-Light"/>
              </a:rPr>
              <a:t>Standardization has been achieved through the creation, adoption, and amendments of </a:t>
            </a:r>
            <a:r>
              <a:rPr lang="en-US" b="0" i="0" u="none" strike="noStrike" baseline="0" dirty="0" smtClean="0">
                <a:solidFill>
                  <a:srgbClr val="FF0000"/>
                </a:solidFill>
                <a:latin typeface="Souvenir-Light"/>
              </a:rPr>
              <a:t>18 Annexes </a:t>
            </a:r>
            <a:r>
              <a:rPr lang="en-US" b="0" i="0" u="none" strike="noStrike" baseline="0" dirty="0" smtClean="0">
                <a:latin typeface="Souvenir-Light"/>
              </a:rPr>
              <a:t>to the Convention, identified as </a:t>
            </a:r>
            <a:r>
              <a:rPr lang="en-US" b="0" i="0" u="none" strike="noStrike" baseline="0" dirty="0" smtClean="0">
                <a:latin typeface="Souvenir-Medium"/>
              </a:rPr>
              <a:t>International Standards </a:t>
            </a:r>
            <a:r>
              <a:rPr lang="en-US" b="0" i="0" u="none" strike="noStrike" baseline="0" dirty="0" smtClean="0">
                <a:latin typeface="Souvenir-Light"/>
              </a:rPr>
              <a:t>and </a:t>
            </a:r>
            <a:r>
              <a:rPr lang="en-US" b="0" i="0" u="none" strike="noStrike" baseline="0" dirty="0" smtClean="0">
                <a:latin typeface="Souvenir-Medium"/>
              </a:rPr>
              <a:t>Recommended Practices</a:t>
            </a:r>
            <a:r>
              <a:rPr lang="en-US" b="0" i="0" u="none" strike="noStrike" baseline="0" dirty="0" smtClean="0">
                <a:latin typeface="Souvenir-Light"/>
              </a:rPr>
              <a:t>. Standards are directives which ICAO members agree to follow</a:t>
            </a:r>
            <a:r>
              <a:rPr lang="en-US" b="0" i="0" u="none" strike="noStrike" baseline="0" dirty="0" smtClean="0">
                <a:solidFill>
                  <a:srgbClr val="FF0000"/>
                </a:solidFill>
                <a:latin typeface="Souvenir-Light"/>
              </a:rPr>
              <a:t>. If a member has a standard different from an ICAO Standard, that member must notify the ICAO of the difference</a:t>
            </a:r>
            <a:r>
              <a:rPr lang="en-US" b="0" i="0" u="none" strike="noStrike" baseline="0" dirty="0" smtClean="0">
                <a:latin typeface="Souvenir-Light"/>
              </a:rPr>
              <a:t>.</a:t>
            </a:r>
            <a:endParaRPr lang="en-US" dirty="0"/>
          </a:p>
        </p:txBody>
      </p:sp>
      <p:sp>
        <p:nvSpPr>
          <p:cNvPr id="3" name="Rectangle 2"/>
          <p:cNvSpPr/>
          <p:nvPr/>
        </p:nvSpPr>
        <p:spPr>
          <a:xfrm>
            <a:off x="573205" y="3197554"/>
            <a:ext cx="11136573" cy="2723823"/>
          </a:xfrm>
          <a:prstGeom prst="rect">
            <a:avLst/>
          </a:prstGeom>
        </p:spPr>
        <p:txBody>
          <a:bodyPr wrap="square">
            <a:spAutoFit/>
          </a:bodyPr>
          <a:lstStyle/>
          <a:p>
            <a:r>
              <a:rPr lang="en-US" b="0" i="0" u="none" strike="noStrike" baseline="0" dirty="0" smtClean="0">
                <a:latin typeface="Souvenir-Light"/>
              </a:rPr>
              <a:t>The 18 Annexes are described as follows:</a:t>
            </a:r>
          </a:p>
          <a:p>
            <a:endParaRPr lang="en-US" b="0" i="0" u="none" strike="noStrike" baseline="0" dirty="0" smtClean="0">
              <a:latin typeface="Souvenir-Light"/>
            </a:endParaRPr>
          </a:p>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1. Personnel Licensing </a:t>
            </a:r>
            <a:r>
              <a:rPr lang="en-US" b="0" i="0" u="none" strike="noStrike" baseline="0" dirty="0" smtClean="0">
                <a:latin typeface="Souvenir-Light"/>
              </a:rPr>
              <a:t>– provides information on licensing of flight crews, air traffic controllers, and aircraft maintenance personnel, including medical standards for flight crews and air traffic controllers.</a:t>
            </a:r>
          </a:p>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2. Rules of the Air </a:t>
            </a:r>
            <a:r>
              <a:rPr lang="en-US" b="0" i="0" u="none" strike="noStrike" baseline="0" dirty="0" smtClean="0">
                <a:latin typeface="Souvenir-Light"/>
              </a:rPr>
              <a:t>– contains rules relating to visual and instrument-aided  flight.</a:t>
            </a:r>
          </a:p>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3. Meteorological Service for International Air Navigation </a:t>
            </a:r>
            <a:r>
              <a:rPr lang="en-US" b="0" i="0" u="none" strike="noStrike" baseline="0" dirty="0" smtClean="0">
                <a:latin typeface="Souvenir-Light"/>
              </a:rPr>
              <a:t>– provides meteorological services for international air navigation and reporting of meteorological observations from aircraft.</a:t>
            </a:r>
          </a:p>
        </p:txBody>
      </p:sp>
    </p:spTree>
    <p:extLst>
      <p:ext uri="{BB962C8B-B14F-4D97-AF65-F5344CB8AC3E}">
        <p14:creationId xmlns:p14="http://schemas.microsoft.com/office/powerpoint/2010/main" val="26701951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0377" y="359829"/>
            <a:ext cx="11313994" cy="5909310"/>
          </a:xfrm>
          <a:prstGeom prst="rect">
            <a:avLst/>
          </a:prstGeom>
        </p:spPr>
        <p:txBody>
          <a:bodyPr wrap="square">
            <a:spAutoFit/>
          </a:bodyPr>
          <a:lstStyle/>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4. Aeronautical Charts </a:t>
            </a:r>
            <a:r>
              <a:rPr lang="en-US" b="0" i="0" u="none" strike="noStrike" baseline="0" dirty="0" smtClean="0">
                <a:latin typeface="Souvenir-Light"/>
              </a:rPr>
              <a:t>– contains specifications for the aeronautical charts used in international aviation.</a:t>
            </a:r>
          </a:p>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5. Units of Measurement to be used in Air and Ground Operations </a:t>
            </a:r>
            <a:r>
              <a:rPr lang="en-US" b="0" i="0" u="none" strike="noStrike" baseline="0" dirty="0" smtClean="0">
                <a:latin typeface="Souvenir-Light"/>
              </a:rPr>
              <a:t>– lists dimensional systems to be used in air and ground operations.</a:t>
            </a:r>
          </a:p>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6. Operation of Aircraft </a:t>
            </a:r>
            <a:r>
              <a:rPr lang="en-US" b="0" i="0" u="none" strike="noStrike" baseline="0" dirty="0" smtClean="0">
                <a:latin typeface="Souvenir-Light"/>
              </a:rPr>
              <a:t>– enumerates specifications to ensure a level of safety above a prescribed minimum in similar operations throughout the world. </a:t>
            </a:r>
          </a:p>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7. Aircraft Nationality and Registration Marks </a:t>
            </a:r>
            <a:r>
              <a:rPr lang="en-US" b="0" i="0" u="none" strike="noStrike" baseline="0" dirty="0" smtClean="0">
                <a:latin typeface="Souvenir-Light"/>
              </a:rPr>
              <a:t>– specifies requirements for registration and identification of aircraft.</a:t>
            </a:r>
          </a:p>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8. Airworthiness of Aircraft </a:t>
            </a:r>
            <a:r>
              <a:rPr lang="en-US" b="0" i="0" u="none" strike="noStrike" baseline="0" dirty="0" smtClean="0">
                <a:latin typeface="Souvenir-Light"/>
              </a:rPr>
              <a:t>– specifies uniform procedures for certification and inspection of aircraft.</a:t>
            </a:r>
          </a:p>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9. Facilitations </a:t>
            </a:r>
            <a:r>
              <a:rPr lang="en-US" b="0" i="0" u="none" strike="noStrike" baseline="0" dirty="0" smtClean="0">
                <a:latin typeface="Souvenir-Light"/>
              </a:rPr>
              <a:t>– provides for the standardization and simplification of border crossing formalities.</a:t>
            </a:r>
          </a:p>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10. Aeronautical Telecommunications </a:t>
            </a:r>
            <a:r>
              <a:rPr lang="en-US" b="0" i="0" u="none" strike="noStrike" baseline="0" dirty="0" smtClean="0">
                <a:latin typeface="Souvenir-Light"/>
              </a:rPr>
              <a:t>– Volume 1 provides for standardizing communications equipment and systems, Volume 2 standardizes communications procedures.</a:t>
            </a:r>
          </a:p>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11. Air Traffic Services </a:t>
            </a:r>
            <a:r>
              <a:rPr lang="en-US" b="0" i="0" u="none" strike="noStrike" baseline="0" dirty="0" smtClean="0">
                <a:latin typeface="Souvenir-Light"/>
              </a:rPr>
              <a:t>– includes information on establishing and operating ATC, flight information, and alerting services.</a:t>
            </a:r>
          </a:p>
        </p:txBody>
      </p:sp>
    </p:spTree>
    <p:extLst>
      <p:ext uri="{BB962C8B-B14F-4D97-AF65-F5344CB8AC3E}">
        <p14:creationId xmlns:p14="http://schemas.microsoft.com/office/powerpoint/2010/main" val="42115738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6603" y="399255"/>
            <a:ext cx="11586949" cy="6324808"/>
          </a:xfrm>
          <a:prstGeom prst="rect">
            <a:avLst/>
          </a:prstGeom>
        </p:spPr>
        <p:txBody>
          <a:bodyPr wrap="square">
            <a:spAutoFit/>
          </a:bodyPr>
          <a:lstStyle/>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12. Search and Rescue </a:t>
            </a:r>
            <a:r>
              <a:rPr lang="en-US" b="0" i="0" u="none" strike="noStrike" baseline="0" dirty="0" smtClean="0">
                <a:latin typeface="Souvenir-Light"/>
              </a:rPr>
              <a:t>– provides information on organization and operation of facilities and services necessary for search and rescue (SAR).</a:t>
            </a:r>
          </a:p>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13. Aircraft Accident Investigation </a:t>
            </a:r>
            <a:r>
              <a:rPr lang="en-US" b="0" i="0" u="none" strike="noStrike" baseline="0" dirty="0" smtClean="0">
                <a:latin typeface="Souvenir-Light"/>
              </a:rPr>
              <a:t>– provides for uniformity in notifying, investigating, and reporting on aircraft accidents.</a:t>
            </a:r>
          </a:p>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14. Aerodromes </a:t>
            </a:r>
            <a:r>
              <a:rPr lang="en-US" b="0" i="0" u="none" strike="noStrike" baseline="0" dirty="0" smtClean="0">
                <a:latin typeface="Souvenir-Light"/>
              </a:rPr>
              <a:t>– contains specifications for the design and equipment of aerodromes.</a:t>
            </a:r>
          </a:p>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15. Aeronautical Information Services </a:t>
            </a:r>
            <a:r>
              <a:rPr lang="en-US" b="0" i="0" u="none" strike="noStrike" baseline="0" dirty="0" smtClean="0">
                <a:latin typeface="Souvenir-Light"/>
              </a:rPr>
              <a:t>– includes methods for collecting and disseminating aeronautical information required for flight operations.</a:t>
            </a:r>
          </a:p>
          <a:p>
            <a:pPr algn="just">
              <a:lnSpc>
                <a:spcPct val="150000"/>
              </a:lnSpc>
            </a:pPr>
            <a:r>
              <a:rPr lang="fr-FR" b="0" i="0" u="none" strike="noStrike" baseline="0" dirty="0" smtClean="0">
                <a:latin typeface="Souvenir-Light"/>
              </a:rPr>
              <a:t>• </a:t>
            </a:r>
            <a:r>
              <a:rPr lang="fr-FR" b="0" i="0" u="none" strike="noStrike" baseline="0" dirty="0" err="1" smtClean="0">
                <a:latin typeface="Souvenir-Medium"/>
              </a:rPr>
              <a:t>Annex</a:t>
            </a:r>
            <a:r>
              <a:rPr lang="fr-FR" b="0" i="0" u="none" strike="noStrike" baseline="0" dirty="0" smtClean="0">
                <a:latin typeface="Souvenir-Medium"/>
              </a:rPr>
              <a:t> 16. </a:t>
            </a:r>
            <a:r>
              <a:rPr lang="fr-FR" b="0" i="0" u="none" strike="noStrike" baseline="0" dirty="0" err="1" smtClean="0">
                <a:latin typeface="Souvenir-Medium"/>
              </a:rPr>
              <a:t>Environmental</a:t>
            </a:r>
            <a:r>
              <a:rPr lang="fr-FR" b="0" i="0" u="none" strike="noStrike" baseline="0" dirty="0" smtClean="0">
                <a:latin typeface="Souvenir-Medium"/>
              </a:rPr>
              <a:t> Protection </a:t>
            </a:r>
            <a:r>
              <a:rPr lang="fr-FR" b="0" i="0" u="none" strike="noStrike" baseline="0" dirty="0" smtClean="0">
                <a:latin typeface="Souvenir-Light"/>
              </a:rPr>
              <a:t>– Volume 1 </a:t>
            </a:r>
            <a:r>
              <a:rPr lang="fr-FR" b="0" i="0" u="none" strike="noStrike" baseline="0" dirty="0" err="1" smtClean="0">
                <a:latin typeface="Souvenir-Light"/>
              </a:rPr>
              <a:t>contains</a:t>
            </a:r>
            <a:r>
              <a:rPr lang="fr-FR" b="0" i="0" u="none" strike="noStrike" baseline="0" dirty="0" smtClean="0">
                <a:latin typeface="Souvenir-Light"/>
              </a:rPr>
              <a:t> </a:t>
            </a:r>
            <a:r>
              <a:rPr lang="fr-FR" b="0" i="0" u="none" strike="noStrike" baseline="0" dirty="0" err="1" smtClean="0">
                <a:latin typeface="Souvenir-Light"/>
              </a:rPr>
              <a:t>specifications</a:t>
            </a:r>
            <a:r>
              <a:rPr lang="fr-FR" b="0" i="0" u="none" strike="noStrike" baseline="0" dirty="0" smtClean="0">
                <a:latin typeface="Souvenir-Light"/>
              </a:rPr>
              <a:t> for </a:t>
            </a:r>
            <a:r>
              <a:rPr lang="fr-FR" b="0" i="0" u="none" strike="noStrike" baseline="0" dirty="0" err="1" smtClean="0">
                <a:latin typeface="Souvenir-Light"/>
              </a:rPr>
              <a:t>aircraft</a:t>
            </a:r>
            <a:r>
              <a:rPr lang="fr-FR" b="0" i="0" u="none" strike="noStrike" baseline="0" dirty="0" smtClean="0">
                <a:latin typeface="Souvenir-Light"/>
              </a:rPr>
              <a:t> </a:t>
            </a:r>
            <a:r>
              <a:rPr lang="en-US" b="0" i="0" u="none" strike="noStrike" baseline="0" dirty="0" smtClean="0">
                <a:latin typeface="Souvenir-Light"/>
              </a:rPr>
              <a:t> noise certification, noise monitoring, and noise exposure units for land-use planning,</a:t>
            </a:r>
          </a:p>
          <a:p>
            <a:pPr algn="just">
              <a:lnSpc>
                <a:spcPct val="150000"/>
              </a:lnSpc>
            </a:pPr>
            <a:r>
              <a:rPr lang="en-US" b="0" i="0" u="none" strike="noStrike" baseline="0" dirty="0" smtClean="0">
                <a:latin typeface="Souvenir-Light"/>
              </a:rPr>
              <a:t>Volume 2 contains specifications for aircraft engine emissions.</a:t>
            </a:r>
          </a:p>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17. Security – Safeguarding International Civil Aviation against Acts of Unlawful Interference </a:t>
            </a:r>
            <a:r>
              <a:rPr lang="en-US" b="0" i="0" u="none" strike="noStrike" baseline="0" dirty="0" smtClean="0">
                <a:latin typeface="Souvenir-Light"/>
              </a:rPr>
              <a:t>– specifies methods for safeguarding international civil aviation against unlawful acts of interference.</a:t>
            </a:r>
          </a:p>
          <a:p>
            <a:pPr algn="just">
              <a:lnSpc>
                <a:spcPct val="150000"/>
              </a:lnSpc>
            </a:pPr>
            <a:r>
              <a:rPr lang="en-US" b="0" i="0" u="none" strike="noStrike" baseline="0" dirty="0" smtClean="0">
                <a:latin typeface="Souvenir-Light"/>
              </a:rPr>
              <a:t>• </a:t>
            </a:r>
            <a:r>
              <a:rPr lang="en-US" b="0" i="0" u="none" strike="noStrike" baseline="0" dirty="0" smtClean="0">
                <a:latin typeface="Souvenir-Medium"/>
              </a:rPr>
              <a:t>Annex 18. The Safe Transport of Dangerous Goods by Air </a:t>
            </a:r>
            <a:r>
              <a:rPr lang="en-US" b="0" i="0" u="none" strike="noStrike" baseline="0" dirty="0" smtClean="0">
                <a:latin typeface="Souvenir-Light"/>
              </a:rPr>
              <a:t>– specifies requirements necessary to ensure hazardous materials are safely transported in aircraft while providing a level of safety that protects the aircraft and its occupants from undue risk.</a:t>
            </a:r>
            <a:endParaRPr lang="en-US" dirty="0"/>
          </a:p>
        </p:txBody>
      </p:sp>
    </p:spTree>
    <p:extLst>
      <p:ext uri="{BB962C8B-B14F-4D97-AF65-F5344CB8AC3E}">
        <p14:creationId xmlns:p14="http://schemas.microsoft.com/office/powerpoint/2010/main" val="9700023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TotalTime>
  <Words>1322</Words>
  <Application>Microsoft Office PowerPoint</Application>
  <PresentationFormat>Widescreen</PresentationFormat>
  <Paragraphs>62</Paragraphs>
  <Slides>13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ArialMT-Bold</vt:lpstr>
      <vt:lpstr>Calibri</vt:lpstr>
      <vt:lpstr>Calibri Light</vt:lpstr>
      <vt:lpstr>Souvenir-Light</vt:lpstr>
      <vt:lpstr>Souvenir-Medium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hrzmo</dc:creator>
  <cp:lastModifiedBy>Hamid Zarei</cp:lastModifiedBy>
  <cp:revision>11</cp:revision>
  <dcterms:created xsi:type="dcterms:W3CDTF">2015-10-04T17:34:35Z</dcterms:created>
  <dcterms:modified xsi:type="dcterms:W3CDTF">2018-09-30T05:43:14Z</dcterms:modified>
</cp:coreProperties>
</file>