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6" r:id="rId2"/>
    <p:sldId id="257" r:id="rId3"/>
    <p:sldId id="258" r:id="rId4"/>
    <p:sldId id="259" r:id="rId5"/>
    <p:sldId id="260" r:id="rId6"/>
    <p:sldId id="299" r:id="rId7"/>
    <p:sldId id="300" r:id="rId8"/>
    <p:sldId id="301" r:id="rId9"/>
    <p:sldId id="261" r:id="rId10"/>
    <p:sldId id="296" r:id="rId11"/>
    <p:sldId id="302" r:id="rId12"/>
    <p:sldId id="263" r:id="rId13"/>
    <p:sldId id="297" r:id="rId14"/>
    <p:sldId id="264" r:id="rId15"/>
    <p:sldId id="265" r:id="rId16"/>
    <p:sldId id="266" r:id="rId17"/>
    <p:sldId id="298" r:id="rId18"/>
    <p:sldId id="267" r:id="rId19"/>
    <p:sldId id="268" r:id="rId20"/>
    <p:sldId id="269" r:id="rId21"/>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67" d="100"/>
          <a:sy n="67" d="100"/>
        </p:scale>
        <p:origin x="1380" y="6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71911FC7-B86B-43B2-9869-4BF8A9F03E56}" type="datetimeFigureOut">
              <a:rPr lang="fa-IR" smtClean="0"/>
              <a:t>14/04/1442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7D5A2D6-91F7-432C-9073-FAD1A966C55E}" type="slidenum">
              <a:rPr lang="fa-IR" smtClean="0"/>
              <a:t>‹#›</a:t>
            </a:fld>
            <a:endParaRPr lang="fa-I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71911FC7-B86B-43B2-9869-4BF8A9F03E56}" type="datetimeFigureOut">
              <a:rPr lang="fa-IR" smtClean="0"/>
              <a:t>14/04/1442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7D5A2D6-91F7-432C-9073-FAD1A966C55E}" type="slidenum">
              <a:rPr lang="fa-IR" smtClean="0"/>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71911FC7-B86B-43B2-9869-4BF8A9F03E56}" type="datetimeFigureOut">
              <a:rPr lang="fa-IR" smtClean="0"/>
              <a:t>14/04/1442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7D5A2D6-91F7-432C-9073-FAD1A966C55E}" type="slidenum">
              <a:rPr lang="fa-IR" smtClean="0"/>
              <a:t>‹#›</a:t>
            </a:fld>
            <a:endParaRPr lang="fa-I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71911FC7-B86B-43B2-9869-4BF8A9F03E56}" type="datetimeFigureOut">
              <a:rPr lang="fa-IR" smtClean="0"/>
              <a:t>14/04/1442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7D5A2D6-91F7-432C-9073-FAD1A966C55E}" type="slidenum">
              <a:rPr lang="fa-IR" smtClean="0"/>
              <a:t>‹#›</a:t>
            </a:fld>
            <a:endParaRPr lang="fa-I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1911FC7-B86B-43B2-9869-4BF8A9F03E56}" type="datetimeFigureOut">
              <a:rPr lang="fa-IR" smtClean="0"/>
              <a:t>14/04/1442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7D5A2D6-91F7-432C-9073-FAD1A966C55E}" type="slidenum">
              <a:rPr lang="fa-IR" smtClean="0"/>
              <a:t>‹#›</a:t>
            </a:fld>
            <a:endParaRPr lang="fa-I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71911FC7-B86B-43B2-9869-4BF8A9F03E56}" type="datetimeFigureOut">
              <a:rPr lang="fa-IR" smtClean="0"/>
              <a:t>14/04/1442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7D5A2D6-91F7-432C-9073-FAD1A966C55E}" type="slidenum">
              <a:rPr lang="fa-IR" smtClean="0"/>
              <a:t>‹#›</a:t>
            </a:fld>
            <a:endParaRPr lang="fa-I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71911FC7-B86B-43B2-9869-4BF8A9F03E56}" type="datetimeFigureOut">
              <a:rPr lang="fa-IR" smtClean="0"/>
              <a:t>14/04/1442</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97D5A2D6-91F7-432C-9073-FAD1A966C55E}" type="slidenum">
              <a:rPr lang="fa-IR" smtClean="0"/>
              <a:t>‹#›</a:t>
            </a:fld>
            <a:endParaRPr lang="fa-I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71911FC7-B86B-43B2-9869-4BF8A9F03E56}" type="datetimeFigureOut">
              <a:rPr lang="fa-IR" smtClean="0"/>
              <a:t>14/04/1442</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97D5A2D6-91F7-432C-9073-FAD1A966C55E}" type="slidenum">
              <a:rPr lang="fa-IR" smtClean="0"/>
              <a:t>‹#›</a:t>
            </a:fld>
            <a:endParaRPr 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911FC7-B86B-43B2-9869-4BF8A9F03E56}" type="datetimeFigureOut">
              <a:rPr lang="fa-IR" smtClean="0"/>
              <a:t>14/04/1442</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97D5A2D6-91F7-432C-9073-FAD1A966C55E}" type="slidenum">
              <a:rPr lang="fa-IR" smtClean="0"/>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1911FC7-B86B-43B2-9869-4BF8A9F03E56}" type="datetimeFigureOut">
              <a:rPr lang="fa-IR" smtClean="0"/>
              <a:t>14/04/1442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7D5A2D6-91F7-432C-9073-FAD1A966C55E}" type="slidenum">
              <a:rPr lang="fa-IR" smtClean="0"/>
              <a:t>‹#›</a:t>
            </a:fld>
            <a:endParaRPr lang="fa-I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1911FC7-B86B-43B2-9869-4BF8A9F03E56}" type="datetimeFigureOut">
              <a:rPr lang="fa-IR" smtClean="0"/>
              <a:t>14/04/1442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7D5A2D6-91F7-432C-9073-FAD1A966C55E}" type="slidenum">
              <a:rPr lang="fa-IR" smtClean="0"/>
              <a:t>‹#›</a:t>
            </a:fld>
            <a:endParaRPr lang="fa-I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71911FC7-B86B-43B2-9869-4BF8A9F03E56}" type="datetimeFigureOut">
              <a:rPr lang="fa-IR" smtClean="0"/>
              <a:t>14/04/1442</a:t>
            </a:fld>
            <a:endParaRPr lang="fa-I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97D5A2D6-91F7-432C-9073-FAD1A966C55E}" type="slidenum">
              <a:rPr lang="fa-IR" smtClean="0"/>
              <a:t>‹#›</a:t>
            </a:fld>
            <a:endParaRPr lang="fa-I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image" Target="../media/image35.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1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1.xml"/><Relationship Id="rId5" Type="http://schemas.openxmlformats.org/officeDocument/2006/relationships/image" Target="../media/image45.png"/><Relationship Id="rId4" Type="http://schemas.openxmlformats.org/officeDocument/2006/relationships/image" Target="../media/image44.png"/></Relationships>
</file>

<file path=ppt/slides/_rels/slide16.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image" Target="../media/image46.png"/><Relationship Id="rId1" Type="http://schemas.openxmlformats.org/officeDocument/2006/relationships/slideLayout" Target="../slideLayouts/slideLayout1.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 Id="rId9" Type="http://schemas.openxmlformats.org/officeDocument/2006/relationships/image" Target="../media/image5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1.xml"/><Relationship Id="rId4" Type="http://schemas.openxmlformats.org/officeDocument/2006/relationships/image" Target="../media/image56.png"/></Relationships>
</file>

<file path=ppt/slides/_rels/slide1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0.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4.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5.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png"/><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2214546" y="571480"/>
            <a:ext cx="4514850" cy="476250"/>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285720" y="1716290"/>
            <a:ext cx="1171575" cy="409575"/>
          </a:xfrm>
          <a:prstGeom prst="rect">
            <a:avLst/>
          </a:prstGeom>
          <a:noFill/>
          <a:ln w="9525">
            <a:noFill/>
            <a:miter lim="800000"/>
            <a:headEnd/>
            <a:tailEnd/>
          </a:ln>
          <a:effectLst/>
        </p:spPr>
      </p:pic>
      <p:pic>
        <p:nvPicPr>
          <p:cNvPr id="1028" name="Picture 4"/>
          <p:cNvPicPr>
            <a:picLocks noChangeAspect="1" noChangeArrowheads="1"/>
          </p:cNvPicPr>
          <p:nvPr/>
        </p:nvPicPr>
        <p:blipFill>
          <a:blip r:embed="rId4"/>
          <a:srcRect/>
          <a:stretch>
            <a:fillRect/>
          </a:stretch>
        </p:blipFill>
        <p:spPr bwMode="auto">
          <a:xfrm>
            <a:off x="304800" y="2357430"/>
            <a:ext cx="8587680" cy="647700"/>
          </a:xfrm>
          <a:prstGeom prst="rect">
            <a:avLst/>
          </a:prstGeom>
          <a:noFill/>
          <a:ln w="9525">
            <a:noFill/>
            <a:miter lim="800000"/>
            <a:headEnd/>
            <a:tailEnd/>
          </a:ln>
          <a:effectLst/>
        </p:spPr>
      </p:pic>
      <p:pic>
        <p:nvPicPr>
          <p:cNvPr id="1029" name="Picture 5"/>
          <p:cNvPicPr>
            <a:picLocks noChangeAspect="1" noChangeArrowheads="1"/>
          </p:cNvPicPr>
          <p:nvPr/>
        </p:nvPicPr>
        <p:blipFill>
          <a:blip r:embed="rId5"/>
          <a:srcRect/>
          <a:stretch>
            <a:fillRect/>
          </a:stretch>
        </p:blipFill>
        <p:spPr bwMode="auto">
          <a:xfrm>
            <a:off x="285720" y="3071810"/>
            <a:ext cx="4924425" cy="238125"/>
          </a:xfrm>
          <a:prstGeom prst="rect">
            <a:avLst/>
          </a:prstGeom>
          <a:noFill/>
          <a:ln w="9525">
            <a:noFill/>
            <a:miter lim="800000"/>
            <a:headEnd/>
            <a:tailEnd/>
          </a:ln>
          <a:effectLst/>
        </p:spPr>
      </p:pic>
      <p:pic>
        <p:nvPicPr>
          <p:cNvPr id="1030" name="Picture 6"/>
          <p:cNvPicPr>
            <a:picLocks noChangeAspect="1" noChangeArrowheads="1"/>
          </p:cNvPicPr>
          <p:nvPr/>
        </p:nvPicPr>
        <p:blipFill>
          <a:blip r:embed="rId6"/>
          <a:srcRect/>
          <a:stretch>
            <a:fillRect/>
          </a:stretch>
        </p:blipFill>
        <p:spPr bwMode="auto">
          <a:xfrm>
            <a:off x="285720" y="4000504"/>
            <a:ext cx="4562475" cy="400050"/>
          </a:xfrm>
          <a:prstGeom prst="rect">
            <a:avLst/>
          </a:prstGeom>
          <a:noFill/>
          <a:ln w="9525">
            <a:noFill/>
            <a:miter lim="800000"/>
            <a:headEnd/>
            <a:tailEnd/>
          </a:ln>
          <a:effectLst/>
        </p:spPr>
      </p:pic>
      <p:pic>
        <p:nvPicPr>
          <p:cNvPr id="1031" name="Picture 7"/>
          <p:cNvPicPr>
            <a:picLocks noChangeAspect="1" noChangeArrowheads="1"/>
          </p:cNvPicPr>
          <p:nvPr/>
        </p:nvPicPr>
        <p:blipFill>
          <a:blip r:embed="rId7"/>
          <a:srcRect/>
          <a:stretch>
            <a:fillRect/>
          </a:stretch>
        </p:blipFill>
        <p:spPr bwMode="auto">
          <a:xfrm>
            <a:off x="571472" y="4643446"/>
            <a:ext cx="5715000" cy="333375"/>
          </a:xfrm>
          <a:prstGeom prst="rect">
            <a:avLst/>
          </a:prstGeom>
          <a:noFill/>
          <a:ln w="9525">
            <a:noFill/>
            <a:miter lim="800000"/>
            <a:headEnd/>
            <a:tailEnd/>
          </a:ln>
          <a:effectLst/>
        </p:spPr>
      </p:pic>
      <p:pic>
        <p:nvPicPr>
          <p:cNvPr id="1032" name="Picture 8"/>
          <p:cNvPicPr>
            <a:picLocks noChangeAspect="1" noChangeArrowheads="1"/>
          </p:cNvPicPr>
          <p:nvPr/>
        </p:nvPicPr>
        <p:blipFill>
          <a:blip r:embed="rId8"/>
          <a:srcRect/>
          <a:stretch>
            <a:fillRect/>
          </a:stretch>
        </p:blipFill>
        <p:spPr bwMode="auto">
          <a:xfrm>
            <a:off x="714348" y="5143512"/>
            <a:ext cx="7639050" cy="266700"/>
          </a:xfrm>
          <a:prstGeom prst="rect">
            <a:avLst/>
          </a:prstGeom>
          <a:noFill/>
          <a:ln w="9525">
            <a:noFill/>
            <a:miter lim="800000"/>
            <a:headEnd/>
            <a:tailEnd/>
          </a:ln>
          <a:effectLst/>
        </p:spPr>
      </p:pic>
      <p:pic>
        <p:nvPicPr>
          <p:cNvPr id="1033" name="Picture 9"/>
          <p:cNvPicPr>
            <a:picLocks noChangeAspect="1" noChangeArrowheads="1"/>
          </p:cNvPicPr>
          <p:nvPr/>
        </p:nvPicPr>
        <p:blipFill>
          <a:blip r:embed="rId9"/>
          <a:srcRect/>
          <a:stretch>
            <a:fillRect/>
          </a:stretch>
        </p:blipFill>
        <p:spPr bwMode="auto">
          <a:xfrm>
            <a:off x="676275" y="5500702"/>
            <a:ext cx="8467725" cy="304800"/>
          </a:xfrm>
          <a:prstGeom prst="rect">
            <a:avLst/>
          </a:prstGeom>
          <a:noFill/>
          <a:ln w="9525">
            <a:noFill/>
            <a:miter lim="800000"/>
            <a:headEnd/>
            <a:tailEnd/>
          </a:ln>
          <a:effectLst/>
        </p:spPr>
      </p:pic>
      <p:pic>
        <p:nvPicPr>
          <p:cNvPr id="1034" name="Picture 10"/>
          <p:cNvPicPr>
            <a:picLocks noChangeAspect="1" noChangeArrowheads="1"/>
          </p:cNvPicPr>
          <p:nvPr/>
        </p:nvPicPr>
        <p:blipFill>
          <a:blip r:embed="rId10"/>
          <a:srcRect/>
          <a:stretch>
            <a:fillRect/>
          </a:stretch>
        </p:blipFill>
        <p:spPr bwMode="auto">
          <a:xfrm>
            <a:off x="1928794" y="5786454"/>
            <a:ext cx="1476375" cy="266700"/>
          </a:xfrm>
          <a:prstGeom prst="rect">
            <a:avLst/>
          </a:prstGeom>
          <a:noFill/>
          <a:ln w="9525">
            <a:noFill/>
            <a:miter lim="800000"/>
            <a:headEnd/>
            <a:tailEnd/>
          </a:ln>
          <a:effectLst/>
        </p:spPr>
      </p:pic>
      <p:pic>
        <p:nvPicPr>
          <p:cNvPr id="1035" name="Picture 11"/>
          <p:cNvPicPr>
            <a:picLocks noChangeAspect="1" noChangeArrowheads="1"/>
          </p:cNvPicPr>
          <p:nvPr/>
        </p:nvPicPr>
        <p:blipFill>
          <a:blip r:embed="rId11"/>
          <a:srcRect/>
          <a:stretch>
            <a:fillRect/>
          </a:stretch>
        </p:blipFill>
        <p:spPr bwMode="auto">
          <a:xfrm>
            <a:off x="642910" y="6072206"/>
            <a:ext cx="5305425" cy="4191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2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3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3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03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03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03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4833" y="476672"/>
            <a:ext cx="3134128" cy="369332"/>
          </a:xfrm>
          <a:prstGeom prst="rect">
            <a:avLst/>
          </a:prstGeom>
        </p:spPr>
        <p:txBody>
          <a:bodyPr wrap="none">
            <a:spAutoFit/>
          </a:bodyPr>
          <a:lstStyle/>
          <a:p>
            <a:r>
              <a:rPr lang="en-US" b="1" dirty="0"/>
              <a:t>Executive and regulatory tasks </a:t>
            </a:r>
          </a:p>
        </p:txBody>
      </p:sp>
      <p:sp>
        <p:nvSpPr>
          <p:cNvPr id="5" name="Rectangle 4"/>
          <p:cNvSpPr/>
          <p:nvPr/>
        </p:nvSpPr>
        <p:spPr>
          <a:xfrm>
            <a:off x="30261" y="1196752"/>
            <a:ext cx="8856984" cy="5078313"/>
          </a:xfrm>
          <a:prstGeom prst="rect">
            <a:avLst/>
          </a:prstGeom>
        </p:spPr>
        <p:txBody>
          <a:bodyPr wrap="square">
            <a:spAutoFit/>
          </a:bodyPr>
          <a:lstStyle/>
          <a:p>
            <a:pPr algn="just" rtl="0"/>
            <a:r>
              <a:rPr lang="en-US" dirty="0"/>
              <a:t>The main tasks of the Agency currently </a:t>
            </a:r>
            <a:r>
              <a:rPr lang="en-US" dirty="0" smtClean="0"/>
              <a:t>include</a:t>
            </a:r>
          </a:p>
          <a:p>
            <a:pPr algn="just" rtl="0"/>
            <a:r>
              <a:rPr lang="en-US" dirty="0" smtClean="0"/>
              <a:t> </a:t>
            </a:r>
            <a:r>
              <a:rPr lang="en-US" dirty="0"/>
              <a:t>1. Rulemaking: drafting aviation safety legislation and providing technical advice to the European Commission and to the Member States</a:t>
            </a:r>
            <a:r>
              <a:rPr lang="en-US" dirty="0" smtClean="0"/>
              <a:t>;</a:t>
            </a:r>
          </a:p>
          <a:p>
            <a:pPr algn="just" rtl="0"/>
            <a:endParaRPr lang="en-US" dirty="0"/>
          </a:p>
          <a:p>
            <a:pPr algn="just" rtl="0"/>
            <a:r>
              <a:rPr lang="en-US" dirty="0" smtClean="0"/>
              <a:t> </a:t>
            </a:r>
            <a:r>
              <a:rPr lang="en-US" dirty="0"/>
              <a:t>2. Inspections, training, and standardization programs to ensure uniform implementation of European aviation safety legislation in all Member States</a:t>
            </a:r>
            <a:r>
              <a:rPr lang="en-US" dirty="0" smtClean="0"/>
              <a:t>;</a:t>
            </a:r>
          </a:p>
          <a:p>
            <a:pPr algn="just" rtl="0"/>
            <a:endParaRPr lang="en-US" dirty="0"/>
          </a:p>
          <a:p>
            <a:pPr algn="just" rtl="0"/>
            <a:r>
              <a:rPr lang="en-US" dirty="0" smtClean="0"/>
              <a:t> </a:t>
            </a:r>
            <a:r>
              <a:rPr lang="en-US" dirty="0"/>
              <a:t>3. Safety and environmental type certification of aircraft, engines, and parts; </a:t>
            </a:r>
            <a:endParaRPr lang="en-US" dirty="0" smtClean="0"/>
          </a:p>
          <a:p>
            <a:pPr algn="just" rtl="0"/>
            <a:endParaRPr lang="en-US" dirty="0"/>
          </a:p>
          <a:p>
            <a:pPr algn="just" rtl="0"/>
            <a:r>
              <a:rPr lang="en-US" dirty="0" smtClean="0"/>
              <a:t>4</a:t>
            </a:r>
            <a:r>
              <a:rPr lang="en-US" dirty="0"/>
              <a:t>. Approval of aircraft design organizations worldwide and of production and maintenance organizations outside the EU</a:t>
            </a:r>
            <a:r>
              <a:rPr lang="en-US" dirty="0" smtClean="0"/>
              <a:t>;</a:t>
            </a:r>
          </a:p>
          <a:p>
            <a:pPr algn="just" rtl="0"/>
            <a:endParaRPr lang="en-US" dirty="0"/>
          </a:p>
          <a:p>
            <a:pPr algn="just" rtl="0"/>
            <a:r>
              <a:rPr lang="en-US" dirty="0" smtClean="0"/>
              <a:t> </a:t>
            </a:r>
            <a:r>
              <a:rPr lang="en-US" dirty="0"/>
              <a:t>5. Authorization of third-country (non-EU) operators; </a:t>
            </a:r>
            <a:endParaRPr lang="en-US" dirty="0" smtClean="0"/>
          </a:p>
          <a:p>
            <a:pPr algn="just" rtl="0"/>
            <a:endParaRPr lang="en-US" dirty="0"/>
          </a:p>
          <a:p>
            <a:pPr algn="just" rtl="0"/>
            <a:r>
              <a:rPr lang="en-US" dirty="0" smtClean="0"/>
              <a:t>6</a:t>
            </a:r>
            <a:r>
              <a:rPr lang="en-US" dirty="0"/>
              <a:t>. Coordination of the European Community program Safety Assessment of Foreign Aircraft regarding the safety of foreign aircraft using Community airports; </a:t>
            </a:r>
            <a:endParaRPr lang="en-US" dirty="0" smtClean="0"/>
          </a:p>
          <a:p>
            <a:pPr algn="just" rtl="0"/>
            <a:endParaRPr lang="en-US" dirty="0"/>
          </a:p>
          <a:p>
            <a:pPr algn="just" rtl="0"/>
            <a:r>
              <a:rPr lang="en-US" dirty="0" smtClean="0"/>
              <a:t>7</a:t>
            </a:r>
            <a:r>
              <a:rPr lang="en-US" dirty="0"/>
              <a:t>. Data collection, analysis, and research to improve aviation safety.</a:t>
            </a:r>
          </a:p>
        </p:txBody>
      </p:sp>
    </p:spTree>
    <p:extLst>
      <p:ext uri="{BB962C8B-B14F-4D97-AF65-F5344CB8AC3E}">
        <p14:creationId xmlns:p14="http://schemas.microsoft.com/office/powerpoint/2010/main" val="36723822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2576" y="19397"/>
            <a:ext cx="8712968" cy="6740307"/>
          </a:xfrm>
          <a:prstGeom prst="rect">
            <a:avLst/>
          </a:prstGeom>
        </p:spPr>
        <p:txBody>
          <a:bodyPr wrap="square">
            <a:spAutoFit/>
          </a:bodyPr>
          <a:lstStyle/>
          <a:p>
            <a:pPr algn="just" rtl="0"/>
            <a:r>
              <a:rPr lang="en-US" b="1" dirty="0" smtClean="0"/>
              <a:t>EASA partnerships</a:t>
            </a:r>
          </a:p>
          <a:p>
            <a:pPr algn="just" rtl="0"/>
            <a:r>
              <a:rPr lang="en-US" dirty="0" smtClean="0"/>
              <a:t> </a:t>
            </a:r>
            <a:r>
              <a:rPr lang="en-US" dirty="0"/>
              <a:t>The EASA works closely with representatives of other organizations to ensure that it takes their views into account</a:t>
            </a:r>
            <a:r>
              <a:rPr lang="en-US" dirty="0" smtClean="0"/>
              <a:t>:</a:t>
            </a:r>
          </a:p>
          <a:p>
            <a:pPr algn="just" rtl="0"/>
            <a:endParaRPr lang="en-US" dirty="0"/>
          </a:p>
          <a:p>
            <a:pPr algn="just" rtl="0"/>
            <a:r>
              <a:rPr lang="en-US" dirty="0" smtClean="0"/>
              <a:t> </a:t>
            </a:r>
            <a:r>
              <a:rPr lang="en-US" dirty="0"/>
              <a:t>1. Interested parties in industry, which are subject to rules drafted by the EASA, are pivotal in ensuring the success of civil aviation safety standards by assisting in the drafting and correct application of European Community and EASA rules. </a:t>
            </a:r>
            <a:endParaRPr lang="en-US" dirty="0" smtClean="0"/>
          </a:p>
          <a:p>
            <a:pPr algn="just" rtl="0"/>
            <a:endParaRPr lang="en-US" dirty="0"/>
          </a:p>
          <a:p>
            <a:pPr algn="just" rtl="0"/>
            <a:r>
              <a:rPr lang="en-US" dirty="0" smtClean="0"/>
              <a:t>2</a:t>
            </a:r>
            <a:r>
              <a:rPr lang="en-US" dirty="0"/>
              <a:t>. European aviation authorities perform a critical role in assisting the EASA with the performance of its core rulemaking, certification, and standardization functions</a:t>
            </a:r>
            <a:r>
              <a:rPr lang="en-US" dirty="0" smtClean="0"/>
              <a:t>.</a:t>
            </a:r>
          </a:p>
          <a:p>
            <a:pPr algn="just" rtl="0"/>
            <a:endParaRPr lang="en-US" dirty="0"/>
          </a:p>
          <a:p>
            <a:pPr algn="just" rtl="0"/>
            <a:r>
              <a:rPr lang="en-US" dirty="0" smtClean="0"/>
              <a:t> </a:t>
            </a:r>
            <a:r>
              <a:rPr lang="en-US" dirty="0"/>
              <a:t>3. International aviation organizations such as the JAA, </a:t>
            </a:r>
            <a:r>
              <a:rPr lang="en-US" dirty="0" smtClean="0"/>
              <a:t>EUROCONTROL </a:t>
            </a:r>
            <a:r>
              <a:rPr lang="en-US" dirty="0"/>
              <a:t>and the ICAO work together with the EASA to promote international civil aviation standards</a:t>
            </a:r>
            <a:r>
              <a:rPr lang="en-US" dirty="0" smtClean="0"/>
              <a:t>.</a:t>
            </a:r>
          </a:p>
          <a:p>
            <a:pPr algn="just" rtl="0"/>
            <a:endParaRPr lang="en-US" dirty="0"/>
          </a:p>
          <a:p>
            <a:pPr algn="just" rtl="0"/>
            <a:r>
              <a:rPr lang="en-US" dirty="0" smtClean="0"/>
              <a:t> </a:t>
            </a:r>
            <a:r>
              <a:rPr lang="en-US" dirty="0"/>
              <a:t>4. EASA is developing close working relationships with counterpart organizations across the world including the FAA and the aviation authorities of Canada, Brazil, Israel, China, and Russia. </a:t>
            </a:r>
            <a:endParaRPr lang="en-US" dirty="0" smtClean="0"/>
          </a:p>
          <a:p>
            <a:pPr algn="just" rtl="0"/>
            <a:r>
              <a:rPr lang="en-US" dirty="0" smtClean="0"/>
              <a:t>Working </a:t>
            </a:r>
            <a:r>
              <a:rPr lang="en-US" dirty="0"/>
              <a:t>arrangements between the Agency and these organizations are aimed at harmonizing standards and promoting best practice in aviation safety worldwide. 5. Accident investigation bodies issue safety recommendations and analysis that guide the Agency’s safety strategy</a:t>
            </a:r>
            <a:r>
              <a:rPr lang="en-US" dirty="0" smtClean="0"/>
              <a:t>.</a:t>
            </a:r>
          </a:p>
          <a:p>
            <a:pPr algn="just" rtl="0"/>
            <a:endParaRPr lang="en-US" dirty="0"/>
          </a:p>
          <a:p>
            <a:pPr algn="just" rtl="0"/>
            <a:r>
              <a:rPr lang="en-US" dirty="0"/>
              <a:t>5. Accident investigation bodies issue safety recommendations and analysis that guide the Agency’s safety strategy</a:t>
            </a:r>
          </a:p>
        </p:txBody>
      </p:sp>
    </p:spTree>
    <p:extLst>
      <p:ext uri="{BB962C8B-B14F-4D97-AF65-F5344CB8AC3E}">
        <p14:creationId xmlns:p14="http://schemas.microsoft.com/office/powerpoint/2010/main" val="27082749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srcRect/>
          <a:stretch>
            <a:fillRect/>
          </a:stretch>
        </p:blipFill>
        <p:spPr bwMode="auto">
          <a:xfrm>
            <a:off x="3147983" y="214290"/>
            <a:ext cx="3114675" cy="542925"/>
          </a:xfrm>
          <a:prstGeom prst="rect">
            <a:avLst/>
          </a:prstGeom>
          <a:noFill/>
          <a:ln w="9525">
            <a:noFill/>
            <a:miter lim="800000"/>
            <a:headEnd/>
            <a:tailEnd/>
          </a:ln>
          <a:effectLst/>
        </p:spPr>
      </p:pic>
      <p:pic>
        <p:nvPicPr>
          <p:cNvPr id="8195" name="Picture 3"/>
          <p:cNvPicPr>
            <a:picLocks noChangeAspect="1" noChangeArrowheads="1"/>
          </p:cNvPicPr>
          <p:nvPr/>
        </p:nvPicPr>
        <p:blipFill>
          <a:blip r:embed="rId3"/>
          <a:srcRect/>
          <a:stretch>
            <a:fillRect/>
          </a:stretch>
        </p:blipFill>
        <p:spPr bwMode="auto">
          <a:xfrm>
            <a:off x="428596" y="1071546"/>
            <a:ext cx="4276725" cy="216217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1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51520" y="-171400"/>
            <a:ext cx="8579769" cy="6342660"/>
          </a:xfrm>
          <a:prstGeom prst="rect">
            <a:avLst/>
          </a:prstGeom>
        </p:spPr>
      </p:pic>
      <p:pic>
        <p:nvPicPr>
          <p:cNvPr id="5" name="Picture 4"/>
          <p:cNvPicPr>
            <a:picLocks noChangeAspect="1"/>
          </p:cNvPicPr>
          <p:nvPr/>
        </p:nvPicPr>
        <p:blipFill>
          <a:blip r:embed="rId3"/>
          <a:stretch>
            <a:fillRect/>
          </a:stretch>
        </p:blipFill>
        <p:spPr>
          <a:xfrm>
            <a:off x="2843808" y="6093296"/>
            <a:ext cx="3200400" cy="445200"/>
          </a:xfrm>
          <a:prstGeom prst="rect">
            <a:avLst/>
          </a:prstGeom>
        </p:spPr>
      </p:pic>
    </p:spTree>
    <p:extLst>
      <p:ext uri="{BB962C8B-B14F-4D97-AF65-F5344CB8AC3E}">
        <p14:creationId xmlns:p14="http://schemas.microsoft.com/office/powerpoint/2010/main" val="309093990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srcRect/>
          <a:stretch>
            <a:fillRect/>
          </a:stretch>
        </p:blipFill>
        <p:spPr bwMode="auto">
          <a:xfrm>
            <a:off x="1281112" y="332656"/>
            <a:ext cx="6267450" cy="571500"/>
          </a:xfrm>
          <a:prstGeom prst="rect">
            <a:avLst/>
          </a:prstGeom>
          <a:noFill/>
          <a:ln w="9525">
            <a:noFill/>
            <a:miter lim="800000"/>
            <a:headEnd/>
            <a:tailEnd/>
          </a:ln>
          <a:effectLst/>
        </p:spPr>
      </p:pic>
      <p:pic>
        <p:nvPicPr>
          <p:cNvPr id="9219" name="Picture 3"/>
          <p:cNvPicPr>
            <a:picLocks noChangeAspect="1" noChangeArrowheads="1"/>
          </p:cNvPicPr>
          <p:nvPr/>
        </p:nvPicPr>
        <p:blipFill>
          <a:blip r:embed="rId3"/>
          <a:srcRect/>
          <a:stretch>
            <a:fillRect/>
          </a:stretch>
        </p:blipFill>
        <p:spPr bwMode="auto">
          <a:xfrm>
            <a:off x="282373" y="790425"/>
            <a:ext cx="1095375" cy="400050"/>
          </a:xfrm>
          <a:prstGeom prst="rect">
            <a:avLst/>
          </a:prstGeom>
          <a:noFill/>
          <a:ln w="9525">
            <a:noFill/>
            <a:miter lim="800000"/>
            <a:headEnd/>
            <a:tailEnd/>
          </a:ln>
          <a:effectLst/>
        </p:spPr>
      </p:pic>
      <p:pic>
        <p:nvPicPr>
          <p:cNvPr id="9222" name="Picture 6"/>
          <p:cNvPicPr>
            <a:picLocks noChangeAspect="1" noChangeArrowheads="1"/>
          </p:cNvPicPr>
          <p:nvPr/>
        </p:nvPicPr>
        <p:blipFill>
          <a:blip r:embed="rId4"/>
          <a:srcRect/>
          <a:stretch>
            <a:fillRect/>
          </a:stretch>
        </p:blipFill>
        <p:spPr bwMode="auto">
          <a:xfrm>
            <a:off x="241336" y="3027109"/>
            <a:ext cx="8829675" cy="619125"/>
          </a:xfrm>
          <a:prstGeom prst="rect">
            <a:avLst/>
          </a:prstGeom>
          <a:noFill/>
          <a:ln w="9525">
            <a:noFill/>
            <a:miter lim="800000"/>
            <a:headEnd/>
            <a:tailEnd/>
          </a:ln>
          <a:effectLst/>
        </p:spPr>
      </p:pic>
      <p:pic>
        <p:nvPicPr>
          <p:cNvPr id="9223" name="Picture 7"/>
          <p:cNvPicPr>
            <a:picLocks noChangeAspect="1" noChangeArrowheads="1"/>
          </p:cNvPicPr>
          <p:nvPr/>
        </p:nvPicPr>
        <p:blipFill>
          <a:blip r:embed="rId5"/>
          <a:srcRect/>
          <a:stretch>
            <a:fillRect/>
          </a:stretch>
        </p:blipFill>
        <p:spPr bwMode="auto">
          <a:xfrm>
            <a:off x="136560" y="3889645"/>
            <a:ext cx="9039225" cy="1600200"/>
          </a:xfrm>
          <a:prstGeom prst="rect">
            <a:avLst/>
          </a:prstGeom>
          <a:noFill/>
          <a:ln w="9525">
            <a:noFill/>
            <a:miter lim="800000"/>
            <a:headEnd/>
            <a:tailEnd/>
          </a:ln>
          <a:effectLst/>
        </p:spPr>
      </p:pic>
      <p:pic>
        <p:nvPicPr>
          <p:cNvPr id="9224" name="Picture 8"/>
          <p:cNvPicPr>
            <a:picLocks noChangeAspect="1" noChangeArrowheads="1"/>
          </p:cNvPicPr>
          <p:nvPr/>
        </p:nvPicPr>
        <p:blipFill>
          <a:blip r:embed="rId6"/>
          <a:srcRect/>
          <a:stretch>
            <a:fillRect/>
          </a:stretch>
        </p:blipFill>
        <p:spPr bwMode="auto">
          <a:xfrm>
            <a:off x="143126" y="5589240"/>
            <a:ext cx="8829675" cy="838200"/>
          </a:xfrm>
          <a:prstGeom prst="rect">
            <a:avLst/>
          </a:prstGeom>
          <a:noFill/>
          <a:ln w="9525">
            <a:noFill/>
            <a:miter lim="800000"/>
            <a:headEnd/>
            <a:tailEnd/>
          </a:ln>
          <a:effectLst/>
        </p:spPr>
      </p:pic>
      <p:sp>
        <p:nvSpPr>
          <p:cNvPr id="2" name="Rectangle 1"/>
          <p:cNvSpPr/>
          <p:nvPr/>
        </p:nvSpPr>
        <p:spPr>
          <a:xfrm>
            <a:off x="273204" y="1361925"/>
            <a:ext cx="8568952" cy="1477328"/>
          </a:xfrm>
          <a:prstGeom prst="rect">
            <a:avLst/>
          </a:prstGeom>
        </p:spPr>
        <p:txBody>
          <a:bodyPr wrap="square">
            <a:spAutoFit/>
          </a:bodyPr>
          <a:lstStyle/>
          <a:p>
            <a:pPr algn="just" rtl="0"/>
            <a:r>
              <a:rPr lang="en-US" dirty="0">
                <a:latin typeface="Souvenir-Light"/>
              </a:rPr>
              <a:t>The Air Commerce Act of 20 May 1926 was the cornerstone of the Federal </a:t>
            </a:r>
            <a:r>
              <a:rPr lang="en-US" dirty="0" smtClean="0">
                <a:latin typeface="Souvenir-Light"/>
              </a:rPr>
              <a:t>government’s regulation </a:t>
            </a:r>
            <a:r>
              <a:rPr lang="en-US" dirty="0">
                <a:latin typeface="Souvenir-Light"/>
              </a:rPr>
              <a:t>of civil aviation. This landmark legislation was passed at the behest of the </a:t>
            </a:r>
            <a:r>
              <a:rPr lang="en-US" dirty="0" smtClean="0">
                <a:latin typeface="Souvenir-Light"/>
              </a:rPr>
              <a:t>aviation industry</a:t>
            </a:r>
            <a:r>
              <a:rPr lang="en-US" dirty="0">
                <a:latin typeface="Souvenir-Light"/>
              </a:rPr>
              <a:t>, whose leaders believed the aircraft could not reach its full commercial potential </a:t>
            </a:r>
            <a:r>
              <a:rPr lang="en-US" dirty="0" smtClean="0">
                <a:latin typeface="Souvenir-Light"/>
              </a:rPr>
              <a:t>without Federal </a:t>
            </a:r>
            <a:r>
              <a:rPr lang="en-US" dirty="0">
                <a:latin typeface="Souvenir-Light"/>
              </a:rPr>
              <a:t>action to improve and maintain safety standards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2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2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22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2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srcRect/>
          <a:stretch>
            <a:fillRect/>
          </a:stretch>
        </p:blipFill>
        <p:spPr bwMode="auto">
          <a:xfrm>
            <a:off x="214282" y="285728"/>
            <a:ext cx="8820150" cy="1485900"/>
          </a:xfrm>
          <a:prstGeom prst="rect">
            <a:avLst/>
          </a:prstGeom>
          <a:noFill/>
          <a:ln w="9525">
            <a:noFill/>
            <a:miter lim="800000"/>
            <a:headEnd/>
            <a:tailEnd/>
          </a:ln>
          <a:effectLst/>
        </p:spPr>
      </p:pic>
      <p:pic>
        <p:nvPicPr>
          <p:cNvPr id="10243" name="Picture 3"/>
          <p:cNvPicPr>
            <a:picLocks noChangeAspect="1" noChangeArrowheads="1"/>
          </p:cNvPicPr>
          <p:nvPr/>
        </p:nvPicPr>
        <p:blipFill>
          <a:blip r:embed="rId3"/>
          <a:srcRect/>
          <a:stretch>
            <a:fillRect/>
          </a:stretch>
        </p:blipFill>
        <p:spPr bwMode="auto">
          <a:xfrm>
            <a:off x="142844" y="2214554"/>
            <a:ext cx="8858250" cy="885825"/>
          </a:xfrm>
          <a:prstGeom prst="rect">
            <a:avLst/>
          </a:prstGeom>
          <a:noFill/>
          <a:ln w="9525">
            <a:noFill/>
            <a:miter lim="800000"/>
            <a:headEnd/>
            <a:tailEnd/>
          </a:ln>
          <a:effectLst/>
        </p:spPr>
      </p:pic>
      <p:pic>
        <p:nvPicPr>
          <p:cNvPr id="10244" name="Picture 4"/>
          <p:cNvPicPr>
            <a:picLocks noChangeAspect="1" noChangeArrowheads="1"/>
          </p:cNvPicPr>
          <p:nvPr/>
        </p:nvPicPr>
        <p:blipFill>
          <a:blip r:embed="rId4"/>
          <a:srcRect/>
          <a:stretch>
            <a:fillRect/>
          </a:stretch>
        </p:blipFill>
        <p:spPr bwMode="auto">
          <a:xfrm>
            <a:off x="214282" y="3143248"/>
            <a:ext cx="1666875" cy="247650"/>
          </a:xfrm>
          <a:prstGeom prst="rect">
            <a:avLst/>
          </a:prstGeom>
          <a:noFill/>
          <a:ln w="9525">
            <a:noFill/>
            <a:miter lim="800000"/>
            <a:headEnd/>
            <a:tailEnd/>
          </a:ln>
          <a:effectLst/>
        </p:spPr>
      </p:pic>
      <p:pic>
        <p:nvPicPr>
          <p:cNvPr id="10245" name="Picture 5"/>
          <p:cNvPicPr>
            <a:picLocks noChangeAspect="1" noChangeArrowheads="1"/>
          </p:cNvPicPr>
          <p:nvPr/>
        </p:nvPicPr>
        <p:blipFill>
          <a:blip r:embed="rId5"/>
          <a:srcRect/>
          <a:stretch>
            <a:fillRect/>
          </a:stretch>
        </p:blipFill>
        <p:spPr bwMode="auto">
          <a:xfrm>
            <a:off x="209550" y="4071942"/>
            <a:ext cx="8934450" cy="184785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4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24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2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srcRect/>
          <a:stretch>
            <a:fillRect/>
          </a:stretch>
        </p:blipFill>
        <p:spPr bwMode="auto">
          <a:xfrm>
            <a:off x="3357554" y="285728"/>
            <a:ext cx="2200275" cy="561975"/>
          </a:xfrm>
          <a:prstGeom prst="rect">
            <a:avLst/>
          </a:prstGeom>
          <a:noFill/>
          <a:ln w="9525">
            <a:noFill/>
            <a:miter lim="800000"/>
            <a:headEnd/>
            <a:tailEnd/>
          </a:ln>
          <a:effectLst/>
        </p:spPr>
      </p:pic>
      <p:pic>
        <p:nvPicPr>
          <p:cNvPr id="11267" name="Picture 3"/>
          <p:cNvPicPr>
            <a:picLocks noChangeAspect="1" noChangeArrowheads="1"/>
          </p:cNvPicPr>
          <p:nvPr/>
        </p:nvPicPr>
        <p:blipFill>
          <a:blip r:embed="rId3"/>
          <a:srcRect/>
          <a:stretch>
            <a:fillRect/>
          </a:stretch>
        </p:blipFill>
        <p:spPr bwMode="auto">
          <a:xfrm>
            <a:off x="571472" y="1071546"/>
            <a:ext cx="2533650" cy="428625"/>
          </a:xfrm>
          <a:prstGeom prst="rect">
            <a:avLst/>
          </a:prstGeom>
          <a:noFill/>
          <a:ln w="9525">
            <a:noFill/>
            <a:miter lim="800000"/>
            <a:headEnd/>
            <a:tailEnd/>
          </a:ln>
          <a:effectLst/>
        </p:spPr>
      </p:pic>
      <p:pic>
        <p:nvPicPr>
          <p:cNvPr id="11268" name="Picture 4"/>
          <p:cNvPicPr>
            <a:picLocks noChangeAspect="1" noChangeArrowheads="1"/>
          </p:cNvPicPr>
          <p:nvPr/>
        </p:nvPicPr>
        <p:blipFill>
          <a:blip r:embed="rId4"/>
          <a:srcRect/>
          <a:stretch>
            <a:fillRect/>
          </a:stretch>
        </p:blipFill>
        <p:spPr bwMode="auto">
          <a:xfrm>
            <a:off x="500034" y="1643050"/>
            <a:ext cx="4352925" cy="447675"/>
          </a:xfrm>
          <a:prstGeom prst="rect">
            <a:avLst/>
          </a:prstGeom>
          <a:noFill/>
          <a:ln w="9525">
            <a:noFill/>
            <a:miter lim="800000"/>
            <a:headEnd/>
            <a:tailEnd/>
          </a:ln>
          <a:effectLst/>
        </p:spPr>
      </p:pic>
      <p:pic>
        <p:nvPicPr>
          <p:cNvPr id="11269" name="Picture 5"/>
          <p:cNvPicPr>
            <a:picLocks noChangeAspect="1" noChangeArrowheads="1"/>
          </p:cNvPicPr>
          <p:nvPr/>
        </p:nvPicPr>
        <p:blipFill>
          <a:blip r:embed="rId5"/>
          <a:srcRect/>
          <a:stretch>
            <a:fillRect/>
          </a:stretch>
        </p:blipFill>
        <p:spPr bwMode="auto">
          <a:xfrm>
            <a:off x="571472" y="2285992"/>
            <a:ext cx="3038475" cy="409575"/>
          </a:xfrm>
          <a:prstGeom prst="rect">
            <a:avLst/>
          </a:prstGeom>
          <a:noFill/>
          <a:ln w="9525">
            <a:noFill/>
            <a:miter lim="800000"/>
            <a:headEnd/>
            <a:tailEnd/>
          </a:ln>
          <a:effectLst/>
        </p:spPr>
      </p:pic>
      <p:pic>
        <p:nvPicPr>
          <p:cNvPr id="11270" name="Picture 6"/>
          <p:cNvPicPr>
            <a:picLocks noChangeAspect="1" noChangeArrowheads="1"/>
          </p:cNvPicPr>
          <p:nvPr/>
        </p:nvPicPr>
        <p:blipFill>
          <a:blip r:embed="rId6"/>
          <a:srcRect/>
          <a:stretch>
            <a:fillRect/>
          </a:stretch>
        </p:blipFill>
        <p:spPr bwMode="auto">
          <a:xfrm>
            <a:off x="571472" y="2857496"/>
            <a:ext cx="2695575" cy="409575"/>
          </a:xfrm>
          <a:prstGeom prst="rect">
            <a:avLst/>
          </a:prstGeom>
          <a:noFill/>
          <a:ln w="9525">
            <a:noFill/>
            <a:miter lim="800000"/>
            <a:headEnd/>
            <a:tailEnd/>
          </a:ln>
          <a:effectLst/>
        </p:spPr>
      </p:pic>
      <p:pic>
        <p:nvPicPr>
          <p:cNvPr id="11271" name="Picture 7"/>
          <p:cNvPicPr>
            <a:picLocks noChangeAspect="1" noChangeArrowheads="1"/>
          </p:cNvPicPr>
          <p:nvPr/>
        </p:nvPicPr>
        <p:blipFill>
          <a:blip r:embed="rId7"/>
          <a:srcRect/>
          <a:stretch>
            <a:fillRect/>
          </a:stretch>
        </p:blipFill>
        <p:spPr bwMode="auto">
          <a:xfrm>
            <a:off x="500034" y="3429000"/>
            <a:ext cx="4324350" cy="428625"/>
          </a:xfrm>
          <a:prstGeom prst="rect">
            <a:avLst/>
          </a:prstGeom>
          <a:noFill/>
          <a:ln w="9525">
            <a:noFill/>
            <a:miter lim="800000"/>
            <a:headEnd/>
            <a:tailEnd/>
          </a:ln>
          <a:effectLst/>
        </p:spPr>
      </p:pic>
      <p:pic>
        <p:nvPicPr>
          <p:cNvPr id="11272" name="Picture 8"/>
          <p:cNvPicPr>
            <a:picLocks noChangeAspect="1" noChangeArrowheads="1"/>
          </p:cNvPicPr>
          <p:nvPr/>
        </p:nvPicPr>
        <p:blipFill>
          <a:blip r:embed="rId8"/>
          <a:srcRect/>
          <a:stretch>
            <a:fillRect/>
          </a:stretch>
        </p:blipFill>
        <p:spPr bwMode="auto">
          <a:xfrm>
            <a:off x="500034" y="4000504"/>
            <a:ext cx="5295900" cy="485775"/>
          </a:xfrm>
          <a:prstGeom prst="rect">
            <a:avLst/>
          </a:prstGeom>
          <a:noFill/>
          <a:ln w="9525">
            <a:noFill/>
            <a:miter lim="800000"/>
            <a:headEnd/>
            <a:tailEnd/>
          </a:ln>
          <a:effectLst/>
        </p:spPr>
      </p:pic>
      <p:pic>
        <p:nvPicPr>
          <p:cNvPr id="11273" name="Picture 9"/>
          <p:cNvPicPr>
            <a:picLocks noChangeAspect="1" noChangeArrowheads="1"/>
          </p:cNvPicPr>
          <p:nvPr/>
        </p:nvPicPr>
        <p:blipFill>
          <a:blip r:embed="rId9"/>
          <a:srcRect/>
          <a:stretch>
            <a:fillRect/>
          </a:stretch>
        </p:blipFill>
        <p:spPr bwMode="auto">
          <a:xfrm>
            <a:off x="571472" y="4643446"/>
            <a:ext cx="2095500" cy="3810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26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26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26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27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27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27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12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9552" y="505123"/>
            <a:ext cx="8352928" cy="4324261"/>
          </a:xfrm>
          <a:prstGeom prst="rect">
            <a:avLst/>
          </a:prstGeom>
        </p:spPr>
        <p:txBody>
          <a:bodyPr wrap="square">
            <a:spAutoFit/>
          </a:bodyPr>
          <a:lstStyle/>
          <a:p>
            <a:pPr algn="l"/>
            <a:r>
              <a:rPr lang="en-US" sz="3200" b="1" i="1" dirty="0">
                <a:latin typeface="ArialMT-BoldItalic"/>
              </a:rPr>
              <a:t>FAA certification</a:t>
            </a:r>
          </a:p>
          <a:p>
            <a:pPr algn="just" rtl="0">
              <a:lnSpc>
                <a:spcPct val="150000"/>
              </a:lnSpc>
            </a:pPr>
            <a:r>
              <a:rPr lang="en-US" dirty="0">
                <a:latin typeface="Souvenir-Light"/>
              </a:rPr>
              <a:t>The organization of the FAA is very complex; this is understandable considering the </a:t>
            </a:r>
            <a:r>
              <a:rPr lang="en-US" dirty="0" smtClean="0">
                <a:latin typeface="Souvenir-Light"/>
              </a:rPr>
              <a:t>plurality of </a:t>
            </a:r>
            <a:r>
              <a:rPr lang="en-US" dirty="0">
                <a:latin typeface="Souvenir-Light"/>
              </a:rPr>
              <a:t>tasks, the size of the USA, and its relationship with the rest of the world.</a:t>
            </a:r>
          </a:p>
          <a:p>
            <a:pPr algn="just" rtl="0">
              <a:lnSpc>
                <a:spcPct val="150000"/>
              </a:lnSpc>
            </a:pPr>
            <a:r>
              <a:rPr lang="en-US" dirty="0">
                <a:latin typeface="Souvenir-Light"/>
              </a:rPr>
              <a:t>From an airworthiness point of view, we will try to describe which structure deals with </a:t>
            </a:r>
            <a:r>
              <a:rPr lang="en-US" dirty="0" smtClean="0">
                <a:latin typeface="Souvenir-Light"/>
              </a:rPr>
              <a:t>each relevant </a:t>
            </a:r>
            <a:r>
              <a:rPr lang="en-US" dirty="0">
                <a:latin typeface="Souvenir-Light"/>
              </a:rPr>
              <a:t>issue.</a:t>
            </a:r>
          </a:p>
          <a:p>
            <a:pPr algn="just" rtl="0">
              <a:lnSpc>
                <a:spcPct val="150000"/>
              </a:lnSpc>
            </a:pPr>
            <a:r>
              <a:rPr lang="en-US" dirty="0">
                <a:latin typeface="Souvenir-Light"/>
              </a:rPr>
              <a:t>In the vast FAA organizational chart we can find the </a:t>
            </a:r>
            <a:r>
              <a:rPr lang="en-US" dirty="0">
                <a:latin typeface="Souvenir-Medium"/>
              </a:rPr>
              <a:t>Aviation Safety </a:t>
            </a:r>
            <a:r>
              <a:rPr lang="en-US" dirty="0">
                <a:latin typeface="Souvenir-Light"/>
              </a:rPr>
              <a:t>headquarters located </a:t>
            </a:r>
            <a:r>
              <a:rPr lang="en-US" dirty="0" smtClean="0">
                <a:latin typeface="Souvenir-Light"/>
              </a:rPr>
              <a:t>in Washington </a:t>
            </a:r>
            <a:r>
              <a:rPr lang="en-US" dirty="0">
                <a:latin typeface="Souvenir-Light"/>
              </a:rPr>
              <a:t>which, among its many offices (like the Office of Accident Investigation, </a:t>
            </a:r>
            <a:r>
              <a:rPr lang="en-US" dirty="0" smtClean="0">
                <a:latin typeface="Souvenir-Light"/>
              </a:rPr>
              <a:t>Office of </a:t>
            </a:r>
            <a:r>
              <a:rPr lang="en-US" dirty="0">
                <a:latin typeface="Souvenir-Light"/>
              </a:rPr>
              <a:t>Aerospace Medicine, etc.), hosts the </a:t>
            </a:r>
            <a:r>
              <a:rPr lang="en-US" dirty="0">
                <a:latin typeface="Souvenir-Medium"/>
              </a:rPr>
              <a:t>Aircraft Certification Service</a:t>
            </a:r>
            <a:r>
              <a:rPr lang="en-US" dirty="0">
                <a:latin typeface="Souvenir-Light"/>
              </a:rPr>
              <a:t>, structured as </a:t>
            </a:r>
            <a:r>
              <a:rPr lang="en-US" dirty="0" smtClean="0">
                <a:latin typeface="Souvenir-Light"/>
              </a:rPr>
              <a:t>shown in Bellow</a:t>
            </a:r>
            <a:endParaRPr lang="en-US" dirty="0"/>
          </a:p>
        </p:txBody>
      </p:sp>
    </p:spTree>
    <p:extLst>
      <p:ext uri="{BB962C8B-B14F-4D97-AF65-F5344CB8AC3E}">
        <p14:creationId xmlns:p14="http://schemas.microsoft.com/office/powerpoint/2010/main" val="20808816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srcRect/>
          <a:stretch>
            <a:fillRect/>
          </a:stretch>
        </p:blipFill>
        <p:spPr bwMode="auto">
          <a:xfrm>
            <a:off x="2643174" y="214290"/>
            <a:ext cx="4267200" cy="581025"/>
          </a:xfrm>
          <a:prstGeom prst="rect">
            <a:avLst/>
          </a:prstGeom>
          <a:noFill/>
          <a:ln w="9525">
            <a:noFill/>
            <a:miter lim="800000"/>
            <a:headEnd/>
            <a:tailEnd/>
          </a:ln>
          <a:effectLst/>
        </p:spPr>
      </p:pic>
      <p:pic>
        <p:nvPicPr>
          <p:cNvPr id="12291" name="Picture 3"/>
          <p:cNvPicPr>
            <a:picLocks noChangeAspect="1" noChangeArrowheads="1"/>
          </p:cNvPicPr>
          <p:nvPr/>
        </p:nvPicPr>
        <p:blipFill>
          <a:blip r:embed="rId3"/>
          <a:srcRect/>
          <a:stretch>
            <a:fillRect/>
          </a:stretch>
        </p:blipFill>
        <p:spPr bwMode="auto">
          <a:xfrm>
            <a:off x="1000100" y="1385872"/>
            <a:ext cx="7287991" cy="5472128"/>
          </a:xfrm>
          <a:prstGeom prst="rect">
            <a:avLst/>
          </a:prstGeom>
          <a:noFill/>
          <a:ln w="9525">
            <a:noFill/>
            <a:miter lim="800000"/>
            <a:headEnd/>
            <a:tailEnd/>
          </a:ln>
          <a:effectLst/>
        </p:spPr>
      </p:pic>
      <p:pic>
        <p:nvPicPr>
          <p:cNvPr id="12292" name="Picture 4"/>
          <p:cNvPicPr>
            <a:picLocks noChangeAspect="1" noChangeArrowheads="1"/>
          </p:cNvPicPr>
          <p:nvPr/>
        </p:nvPicPr>
        <p:blipFill>
          <a:blip r:embed="rId4"/>
          <a:srcRect/>
          <a:stretch>
            <a:fillRect/>
          </a:stretch>
        </p:blipFill>
        <p:spPr bwMode="auto">
          <a:xfrm>
            <a:off x="2500298" y="1142984"/>
            <a:ext cx="4276725" cy="40957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29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29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srcRect/>
          <a:stretch>
            <a:fillRect/>
          </a:stretch>
        </p:blipFill>
        <p:spPr bwMode="auto">
          <a:xfrm>
            <a:off x="2285984" y="428604"/>
            <a:ext cx="4314825" cy="504825"/>
          </a:xfrm>
          <a:prstGeom prst="rect">
            <a:avLst/>
          </a:prstGeom>
          <a:noFill/>
          <a:ln w="9525">
            <a:noFill/>
            <a:miter lim="800000"/>
            <a:headEnd/>
            <a:tailEnd/>
          </a:ln>
          <a:effectLst/>
        </p:spPr>
      </p:pic>
      <p:pic>
        <p:nvPicPr>
          <p:cNvPr id="13315" name="Picture 3"/>
          <p:cNvPicPr>
            <a:picLocks noChangeAspect="1" noChangeArrowheads="1"/>
          </p:cNvPicPr>
          <p:nvPr/>
        </p:nvPicPr>
        <p:blipFill>
          <a:blip r:embed="rId3"/>
          <a:srcRect/>
          <a:stretch>
            <a:fillRect/>
          </a:stretch>
        </p:blipFill>
        <p:spPr bwMode="auto">
          <a:xfrm>
            <a:off x="200025" y="1042988"/>
            <a:ext cx="8743950" cy="477202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3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1843088" y="714356"/>
            <a:ext cx="5457825" cy="571500"/>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a:srcRect/>
          <a:stretch>
            <a:fillRect/>
          </a:stretch>
        </p:blipFill>
        <p:spPr bwMode="auto">
          <a:xfrm>
            <a:off x="238125" y="1571612"/>
            <a:ext cx="8905875" cy="1676400"/>
          </a:xfrm>
          <a:prstGeom prst="rect">
            <a:avLst/>
          </a:prstGeom>
          <a:noFill/>
          <a:ln w="9525">
            <a:noFill/>
            <a:miter lim="800000"/>
            <a:headEnd/>
            <a:tailEnd/>
          </a:ln>
          <a:effectLst/>
        </p:spPr>
      </p:pic>
      <p:pic>
        <p:nvPicPr>
          <p:cNvPr id="2052" name="Picture 4"/>
          <p:cNvPicPr>
            <a:picLocks noChangeAspect="1" noChangeArrowheads="1"/>
          </p:cNvPicPr>
          <p:nvPr/>
        </p:nvPicPr>
        <p:blipFill>
          <a:blip r:embed="rId4"/>
          <a:srcRect/>
          <a:stretch>
            <a:fillRect/>
          </a:stretch>
        </p:blipFill>
        <p:spPr bwMode="auto">
          <a:xfrm>
            <a:off x="205506" y="3524250"/>
            <a:ext cx="8877300" cy="990600"/>
          </a:xfrm>
          <a:prstGeom prst="rect">
            <a:avLst/>
          </a:prstGeom>
          <a:noFill/>
          <a:ln w="9525">
            <a:noFill/>
            <a:miter lim="800000"/>
            <a:headEnd/>
            <a:tailEnd/>
          </a:ln>
          <a:effectLst/>
        </p:spPr>
      </p:pic>
      <p:sp>
        <p:nvSpPr>
          <p:cNvPr id="2" name="Rectangle 1"/>
          <p:cNvSpPr/>
          <p:nvPr/>
        </p:nvSpPr>
        <p:spPr>
          <a:xfrm>
            <a:off x="238125" y="5661248"/>
            <a:ext cx="8510339" cy="923330"/>
          </a:xfrm>
          <a:prstGeom prst="rect">
            <a:avLst/>
          </a:prstGeom>
        </p:spPr>
        <p:txBody>
          <a:bodyPr wrap="square">
            <a:spAutoFit/>
          </a:bodyPr>
          <a:lstStyle/>
          <a:p>
            <a:pPr algn="l"/>
            <a:r>
              <a:rPr lang="en-US" dirty="0"/>
              <a:t>The ECAC was founded in 1955 as an intergovernmental organization. The ECAC’s objective is to promote the continued development of a safe, efficient, and sustainable European air transport system.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srcRect/>
          <a:stretch>
            <a:fillRect/>
          </a:stretch>
        </p:blipFill>
        <p:spPr bwMode="auto">
          <a:xfrm>
            <a:off x="119063" y="795338"/>
            <a:ext cx="8905875" cy="526732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500034" y="500042"/>
            <a:ext cx="1628775" cy="495300"/>
          </a:xfrm>
          <a:prstGeom prst="rect">
            <a:avLst/>
          </a:prstGeom>
          <a:noFill/>
          <a:ln w="9525">
            <a:noFill/>
            <a:miter lim="800000"/>
            <a:headEnd/>
            <a:tailEnd/>
          </a:ln>
          <a:effectLst/>
        </p:spPr>
      </p:pic>
      <p:pic>
        <p:nvPicPr>
          <p:cNvPr id="3075" name="Picture 3"/>
          <p:cNvPicPr>
            <a:picLocks noChangeAspect="1" noChangeArrowheads="1"/>
          </p:cNvPicPr>
          <p:nvPr/>
        </p:nvPicPr>
        <p:blipFill>
          <a:blip r:embed="rId3"/>
          <a:srcRect/>
          <a:stretch>
            <a:fillRect/>
          </a:stretch>
        </p:blipFill>
        <p:spPr bwMode="auto">
          <a:xfrm>
            <a:off x="219075" y="1142984"/>
            <a:ext cx="8924925" cy="657225"/>
          </a:xfrm>
          <a:prstGeom prst="rect">
            <a:avLst/>
          </a:prstGeom>
          <a:noFill/>
          <a:ln w="9525">
            <a:noFill/>
            <a:miter lim="800000"/>
            <a:headEnd/>
            <a:tailEnd/>
          </a:ln>
          <a:effectLst/>
        </p:spPr>
      </p:pic>
      <p:pic>
        <p:nvPicPr>
          <p:cNvPr id="3077" name="Picture 5"/>
          <p:cNvPicPr>
            <a:picLocks noChangeAspect="1" noChangeArrowheads="1"/>
          </p:cNvPicPr>
          <p:nvPr/>
        </p:nvPicPr>
        <p:blipFill>
          <a:blip r:embed="rId4"/>
          <a:srcRect/>
          <a:stretch>
            <a:fillRect/>
          </a:stretch>
        </p:blipFill>
        <p:spPr bwMode="auto">
          <a:xfrm>
            <a:off x="56184" y="3423299"/>
            <a:ext cx="9010650" cy="600075"/>
          </a:xfrm>
          <a:prstGeom prst="rect">
            <a:avLst/>
          </a:prstGeom>
          <a:noFill/>
          <a:ln w="9525">
            <a:noFill/>
            <a:miter lim="800000"/>
            <a:headEnd/>
            <a:tailEnd/>
          </a:ln>
          <a:effectLst/>
        </p:spPr>
      </p:pic>
      <p:pic>
        <p:nvPicPr>
          <p:cNvPr id="3078" name="Picture 6"/>
          <p:cNvPicPr>
            <a:picLocks noChangeAspect="1" noChangeArrowheads="1"/>
          </p:cNvPicPr>
          <p:nvPr/>
        </p:nvPicPr>
        <p:blipFill>
          <a:blip r:embed="rId5"/>
          <a:srcRect/>
          <a:stretch>
            <a:fillRect/>
          </a:stretch>
        </p:blipFill>
        <p:spPr bwMode="auto">
          <a:xfrm>
            <a:off x="133350" y="4143380"/>
            <a:ext cx="9010650" cy="876300"/>
          </a:xfrm>
          <a:prstGeom prst="rect">
            <a:avLst/>
          </a:prstGeom>
          <a:noFill/>
          <a:ln w="9525">
            <a:noFill/>
            <a:miter lim="800000"/>
            <a:headEnd/>
            <a:tailEnd/>
          </a:ln>
          <a:effectLst/>
        </p:spPr>
      </p:pic>
      <p:pic>
        <p:nvPicPr>
          <p:cNvPr id="3079" name="Picture 7"/>
          <p:cNvPicPr>
            <a:picLocks noChangeAspect="1" noChangeArrowheads="1"/>
          </p:cNvPicPr>
          <p:nvPr/>
        </p:nvPicPr>
        <p:blipFill>
          <a:blip r:embed="rId6"/>
          <a:srcRect/>
          <a:stretch>
            <a:fillRect/>
          </a:stretch>
        </p:blipFill>
        <p:spPr bwMode="auto">
          <a:xfrm>
            <a:off x="142844" y="5429264"/>
            <a:ext cx="4581525" cy="295275"/>
          </a:xfrm>
          <a:prstGeom prst="rect">
            <a:avLst/>
          </a:prstGeom>
          <a:noFill/>
          <a:ln w="9525">
            <a:noFill/>
            <a:miter lim="800000"/>
            <a:headEnd/>
            <a:tailEnd/>
          </a:ln>
          <a:effectLst/>
        </p:spPr>
      </p:pic>
      <p:sp>
        <p:nvSpPr>
          <p:cNvPr id="2" name="Rectangle 1"/>
          <p:cNvSpPr/>
          <p:nvPr/>
        </p:nvSpPr>
        <p:spPr>
          <a:xfrm>
            <a:off x="210515" y="1880234"/>
            <a:ext cx="8856319" cy="1477328"/>
          </a:xfrm>
          <a:prstGeom prst="rect">
            <a:avLst/>
          </a:prstGeom>
        </p:spPr>
        <p:txBody>
          <a:bodyPr wrap="square">
            <a:spAutoFit/>
          </a:bodyPr>
          <a:lstStyle/>
          <a:p>
            <a:pPr algn="just" rtl="0"/>
            <a:r>
              <a:rPr lang="en-US" dirty="0" smtClean="0"/>
              <a:t>2. </a:t>
            </a:r>
            <a:r>
              <a:rPr lang="en-US" b="1" dirty="0"/>
              <a:t>Cooperation with EASA</a:t>
            </a:r>
            <a:r>
              <a:rPr lang="en-US" dirty="0"/>
              <a:t>. To cooperate with the EASA in performing its functions and tasks in accordance with an agreed program ensuring the involvement of the JAA non-EASA countries with the aim of maintaining the present unity in regulations on a pan-European dimension and the mutual acceptance/recognition of certificates/approvals and of implementing the Future of the JAA (FUJA</a:t>
            </a:r>
            <a:r>
              <a:rPr lang="en-US" dirty="0" smtClean="0"/>
              <a:t>) </a:t>
            </a:r>
            <a:r>
              <a:rPr lang="en-US" dirty="0"/>
              <a:t>decisions.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7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7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07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0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571472" y="357166"/>
            <a:ext cx="2238375" cy="485775"/>
          </a:xfrm>
          <a:prstGeom prst="rect">
            <a:avLst/>
          </a:prstGeom>
          <a:noFill/>
          <a:ln w="9525">
            <a:noFill/>
            <a:miter lim="800000"/>
            <a:headEnd/>
            <a:tailEnd/>
          </a:ln>
          <a:effectLst/>
        </p:spPr>
      </p:pic>
      <p:pic>
        <p:nvPicPr>
          <p:cNvPr id="4099" name="Picture 3"/>
          <p:cNvPicPr>
            <a:picLocks noChangeAspect="1" noChangeArrowheads="1"/>
          </p:cNvPicPr>
          <p:nvPr/>
        </p:nvPicPr>
        <p:blipFill>
          <a:blip r:embed="rId3"/>
          <a:srcRect/>
          <a:stretch>
            <a:fillRect/>
          </a:stretch>
        </p:blipFill>
        <p:spPr bwMode="auto">
          <a:xfrm>
            <a:off x="38100" y="1000108"/>
            <a:ext cx="9105900" cy="676275"/>
          </a:xfrm>
          <a:prstGeom prst="rect">
            <a:avLst/>
          </a:prstGeom>
          <a:noFill/>
          <a:ln w="9525">
            <a:noFill/>
            <a:miter lim="800000"/>
            <a:headEnd/>
            <a:tailEnd/>
          </a:ln>
          <a:effectLst/>
        </p:spPr>
      </p:pic>
      <p:pic>
        <p:nvPicPr>
          <p:cNvPr id="4100" name="Picture 4"/>
          <p:cNvPicPr>
            <a:picLocks noChangeAspect="1" noChangeArrowheads="1"/>
          </p:cNvPicPr>
          <p:nvPr/>
        </p:nvPicPr>
        <p:blipFill>
          <a:blip r:embed="rId4"/>
          <a:srcRect/>
          <a:stretch>
            <a:fillRect/>
          </a:stretch>
        </p:blipFill>
        <p:spPr bwMode="auto">
          <a:xfrm>
            <a:off x="142844" y="1928802"/>
            <a:ext cx="8705850" cy="466725"/>
          </a:xfrm>
          <a:prstGeom prst="rect">
            <a:avLst/>
          </a:prstGeom>
          <a:noFill/>
          <a:ln w="9525">
            <a:noFill/>
            <a:miter lim="800000"/>
            <a:headEnd/>
            <a:tailEnd/>
          </a:ln>
          <a:effectLst/>
        </p:spPr>
      </p:pic>
      <p:pic>
        <p:nvPicPr>
          <p:cNvPr id="4101" name="Picture 5"/>
          <p:cNvPicPr>
            <a:picLocks noChangeAspect="1" noChangeArrowheads="1"/>
          </p:cNvPicPr>
          <p:nvPr/>
        </p:nvPicPr>
        <p:blipFill>
          <a:blip r:embed="rId5"/>
          <a:srcRect/>
          <a:stretch>
            <a:fillRect/>
          </a:stretch>
        </p:blipFill>
        <p:spPr bwMode="auto">
          <a:xfrm>
            <a:off x="141289" y="2500306"/>
            <a:ext cx="8896350" cy="609600"/>
          </a:xfrm>
          <a:prstGeom prst="rect">
            <a:avLst/>
          </a:prstGeom>
          <a:noFill/>
          <a:ln w="9525">
            <a:noFill/>
            <a:miter lim="800000"/>
            <a:headEnd/>
            <a:tailEnd/>
          </a:ln>
          <a:effectLst/>
        </p:spPr>
      </p:pic>
      <p:pic>
        <p:nvPicPr>
          <p:cNvPr id="4102" name="Picture 6"/>
          <p:cNvPicPr>
            <a:picLocks noChangeAspect="1" noChangeArrowheads="1"/>
          </p:cNvPicPr>
          <p:nvPr/>
        </p:nvPicPr>
        <p:blipFill>
          <a:blip r:embed="rId6"/>
          <a:srcRect/>
          <a:stretch>
            <a:fillRect/>
          </a:stretch>
        </p:blipFill>
        <p:spPr bwMode="auto">
          <a:xfrm>
            <a:off x="141289" y="3327091"/>
            <a:ext cx="9220200" cy="1162050"/>
          </a:xfrm>
          <a:prstGeom prst="rect">
            <a:avLst/>
          </a:prstGeom>
          <a:noFill/>
          <a:ln w="9525">
            <a:noFill/>
            <a:miter lim="800000"/>
            <a:headEnd/>
            <a:tailEnd/>
          </a:ln>
          <a:effectLst/>
        </p:spPr>
      </p:pic>
      <p:pic>
        <p:nvPicPr>
          <p:cNvPr id="4103" name="Picture 7"/>
          <p:cNvPicPr>
            <a:picLocks noChangeAspect="1" noChangeArrowheads="1"/>
          </p:cNvPicPr>
          <p:nvPr/>
        </p:nvPicPr>
        <p:blipFill>
          <a:blip r:embed="rId7"/>
          <a:srcRect/>
          <a:stretch>
            <a:fillRect/>
          </a:stretch>
        </p:blipFill>
        <p:spPr bwMode="auto">
          <a:xfrm>
            <a:off x="75718" y="4643446"/>
            <a:ext cx="8924925" cy="609600"/>
          </a:xfrm>
          <a:prstGeom prst="rect">
            <a:avLst/>
          </a:prstGeom>
          <a:noFill/>
          <a:ln w="9525">
            <a:noFill/>
            <a:miter lim="800000"/>
            <a:headEnd/>
            <a:tailEnd/>
          </a:ln>
          <a:effectLst/>
        </p:spPr>
      </p:pic>
      <p:pic>
        <p:nvPicPr>
          <p:cNvPr id="4104" name="Picture 8"/>
          <p:cNvPicPr>
            <a:picLocks noChangeAspect="1" noChangeArrowheads="1"/>
          </p:cNvPicPr>
          <p:nvPr/>
        </p:nvPicPr>
        <p:blipFill>
          <a:blip r:embed="rId8"/>
          <a:srcRect/>
          <a:stretch>
            <a:fillRect/>
          </a:stretch>
        </p:blipFill>
        <p:spPr bwMode="auto">
          <a:xfrm>
            <a:off x="90233" y="5500702"/>
            <a:ext cx="8877300" cy="65722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09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10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10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10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10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1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a:stretch>
            <a:fillRect/>
          </a:stretch>
        </p:blipFill>
        <p:spPr bwMode="auto">
          <a:xfrm>
            <a:off x="2555776" y="300017"/>
            <a:ext cx="3352800" cy="400050"/>
          </a:xfrm>
          <a:prstGeom prst="rect">
            <a:avLst/>
          </a:prstGeom>
          <a:noFill/>
          <a:ln w="9525">
            <a:noFill/>
            <a:miter lim="800000"/>
            <a:headEnd/>
            <a:tailEnd/>
          </a:ln>
          <a:effectLst/>
        </p:spPr>
      </p:pic>
      <p:pic>
        <p:nvPicPr>
          <p:cNvPr id="5123" name="Picture 3"/>
          <p:cNvPicPr>
            <a:picLocks noChangeAspect="1" noChangeArrowheads="1"/>
          </p:cNvPicPr>
          <p:nvPr/>
        </p:nvPicPr>
        <p:blipFill>
          <a:blip r:embed="rId3"/>
          <a:srcRect/>
          <a:stretch>
            <a:fillRect/>
          </a:stretch>
        </p:blipFill>
        <p:spPr bwMode="auto">
          <a:xfrm>
            <a:off x="166649" y="1251590"/>
            <a:ext cx="8963025" cy="781050"/>
          </a:xfrm>
          <a:prstGeom prst="rect">
            <a:avLst/>
          </a:prstGeom>
          <a:noFill/>
          <a:ln w="9525">
            <a:noFill/>
            <a:miter lim="800000"/>
            <a:headEnd/>
            <a:tailEnd/>
          </a:ln>
          <a:effectLst/>
        </p:spPr>
      </p:pic>
      <p:pic>
        <p:nvPicPr>
          <p:cNvPr id="5124" name="Picture 4"/>
          <p:cNvPicPr>
            <a:picLocks noChangeAspect="1" noChangeArrowheads="1"/>
          </p:cNvPicPr>
          <p:nvPr/>
        </p:nvPicPr>
        <p:blipFill>
          <a:blip r:embed="rId4"/>
          <a:srcRect/>
          <a:stretch>
            <a:fillRect/>
          </a:stretch>
        </p:blipFill>
        <p:spPr bwMode="auto">
          <a:xfrm>
            <a:off x="223799" y="2096836"/>
            <a:ext cx="8905875" cy="762000"/>
          </a:xfrm>
          <a:prstGeom prst="rect">
            <a:avLst/>
          </a:prstGeom>
          <a:noFill/>
          <a:ln w="9525">
            <a:noFill/>
            <a:miter lim="800000"/>
            <a:headEnd/>
            <a:tailEnd/>
          </a:ln>
          <a:effectLst/>
        </p:spPr>
      </p:pic>
      <p:pic>
        <p:nvPicPr>
          <p:cNvPr id="5125" name="Picture 5"/>
          <p:cNvPicPr>
            <a:picLocks noChangeAspect="1" noChangeArrowheads="1"/>
          </p:cNvPicPr>
          <p:nvPr/>
        </p:nvPicPr>
        <p:blipFill>
          <a:blip r:embed="rId5"/>
          <a:srcRect/>
          <a:stretch>
            <a:fillRect/>
          </a:stretch>
        </p:blipFill>
        <p:spPr bwMode="auto">
          <a:xfrm>
            <a:off x="119063" y="3076575"/>
            <a:ext cx="8905875" cy="704850"/>
          </a:xfrm>
          <a:prstGeom prst="rect">
            <a:avLst/>
          </a:prstGeom>
          <a:noFill/>
          <a:ln w="9525">
            <a:noFill/>
            <a:miter lim="800000"/>
            <a:headEnd/>
            <a:tailEnd/>
          </a:ln>
          <a:effectLst/>
        </p:spPr>
      </p:pic>
      <p:pic>
        <p:nvPicPr>
          <p:cNvPr id="5126" name="Picture 6"/>
          <p:cNvPicPr>
            <a:picLocks noChangeAspect="1" noChangeArrowheads="1"/>
          </p:cNvPicPr>
          <p:nvPr/>
        </p:nvPicPr>
        <p:blipFill>
          <a:blip r:embed="rId6"/>
          <a:srcRect/>
          <a:stretch>
            <a:fillRect/>
          </a:stretch>
        </p:blipFill>
        <p:spPr bwMode="auto">
          <a:xfrm>
            <a:off x="228600" y="3929066"/>
            <a:ext cx="8915400" cy="1247775"/>
          </a:xfrm>
          <a:prstGeom prst="rect">
            <a:avLst/>
          </a:prstGeom>
          <a:noFill/>
          <a:ln w="9525">
            <a:noFill/>
            <a:miter lim="800000"/>
            <a:headEnd/>
            <a:tailEnd/>
          </a:ln>
          <a:effectLst/>
        </p:spPr>
      </p:pic>
      <p:pic>
        <p:nvPicPr>
          <p:cNvPr id="5127" name="Picture 7"/>
          <p:cNvPicPr>
            <a:picLocks noChangeAspect="1" noChangeArrowheads="1"/>
          </p:cNvPicPr>
          <p:nvPr/>
        </p:nvPicPr>
        <p:blipFill>
          <a:blip r:embed="rId7"/>
          <a:srcRect/>
          <a:stretch>
            <a:fillRect/>
          </a:stretch>
        </p:blipFill>
        <p:spPr bwMode="auto">
          <a:xfrm>
            <a:off x="276225" y="5214950"/>
            <a:ext cx="8867775" cy="11049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1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1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12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12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1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7504" y="260648"/>
            <a:ext cx="8784976" cy="2308324"/>
          </a:xfrm>
          <a:prstGeom prst="rect">
            <a:avLst/>
          </a:prstGeom>
        </p:spPr>
        <p:txBody>
          <a:bodyPr wrap="square">
            <a:spAutoFit/>
          </a:bodyPr>
          <a:lstStyle/>
          <a:p>
            <a:pPr algn="just" rtl="0"/>
            <a:r>
              <a:rPr lang="en-US" dirty="0"/>
              <a:t>The JAA’s work began in 1970 (when it was known as the Joint Airworthiness Authorities). Originally, its objectives were only to produce common certification codes for large </a:t>
            </a:r>
            <a:r>
              <a:rPr lang="en-US" dirty="0" err="1"/>
              <a:t>aeroplanes</a:t>
            </a:r>
            <a:r>
              <a:rPr lang="en-US" dirty="0"/>
              <a:t> and engines. This was to meet the needs of European industries and particularly for products manufactured by international consortia (e.g., Airbus). Since 1987, its work has been extended to operations, maintenance, licensing, and certification/design standards for all classes of aircraft. With the adoption of the Regulation (EC) No. 1592/2002 by the European Parliament and the Council of the European Union (EU) and the subsequent setup of the EASA, a new regulatory framework was created in European aviation</a:t>
            </a:r>
          </a:p>
        </p:txBody>
      </p:sp>
      <p:sp>
        <p:nvSpPr>
          <p:cNvPr id="5" name="Rectangle 4"/>
          <p:cNvSpPr/>
          <p:nvPr/>
        </p:nvSpPr>
        <p:spPr>
          <a:xfrm>
            <a:off x="107504" y="3284984"/>
            <a:ext cx="8424936" cy="1200329"/>
          </a:xfrm>
          <a:prstGeom prst="rect">
            <a:avLst/>
          </a:prstGeom>
        </p:spPr>
        <p:txBody>
          <a:bodyPr wrap="square">
            <a:spAutoFit/>
          </a:bodyPr>
          <a:lstStyle/>
          <a:p>
            <a:pPr algn="just" rtl="0"/>
            <a:r>
              <a:rPr lang="en-US" dirty="0"/>
              <a:t>According to this Regulation, for EU Member States, national regulation in the airworthiness domain has been replaced by EU Regulation, and certification tasks have been transferred from National Authorities to EASA. Non-EU States maintain their responsibility in all fields.</a:t>
            </a:r>
          </a:p>
        </p:txBody>
      </p:sp>
    </p:spTree>
    <p:extLst>
      <p:ext uri="{BB962C8B-B14F-4D97-AF65-F5344CB8AC3E}">
        <p14:creationId xmlns:p14="http://schemas.microsoft.com/office/powerpoint/2010/main" val="38006520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332656"/>
            <a:ext cx="8964488" cy="1200329"/>
          </a:xfrm>
          <a:prstGeom prst="rect">
            <a:avLst/>
          </a:prstGeom>
        </p:spPr>
        <p:txBody>
          <a:bodyPr wrap="square">
            <a:spAutoFit/>
          </a:bodyPr>
          <a:lstStyle/>
          <a:p>
            <a:pPr algn="just" rtl="0"/>
            <a:r>
              <a:rPr lang="en-US" dirty="0"/>
              <a:t>Consequently, a “Roadmap” for the establishment of clear milestones for JAA’s future was developed and adopted by the JAA Board (JAAB) and by the DGs of ECAC in August 2005 (FUJA Report) proposing a transformation from JAA to JAA T (T for “transition”), comprising a Liaison Office (LO) in Cologne (Germany) and a Training Office (TO) in </a:t>
            </a:r>
            <a:r>
              <a:rPr lang="en-US" dirty="0" err="1"/>
              <a:t>Hoofddorp</a:t>
            </a:r>
            <a:r>
              <a:rPr lang="en-US" dirty="0"/>
              <a:t> (the Netherlands). </a:t>
            </a:r>
          </a:p>
        </p:txBody>
      </p:sp>
      <p:sp>
        <p:nvSpPr>
          <p:cNvPr id="5" name="Rectangle 4"/>
          <p:cNvSpPr/>
          <p:nvPr/>
        </p:nvSpPr>
        <p:spPr>
          <a:xfrm>
            <a:off x="0" y="1988840"/>
            <a:ext cx="8838220" cy="923330"/>
          </a:xfrm>
          <a:prstGeom prst="rect">
            <a:avLst/>
          </a:prstGeom>
        </p:spPr>
        <p:txBody>
          <a:bodyPr wrap="square">
            <a:spAutoFit/>
          </a:bodyPr>
          <a:lstStyle/>
          <a:p>
            <a:pPr algn="just" rtl="0"/>
            <a:r>
              <a:rPr lang="en-US" dirty="0"/>
              <a:t>In November 2005, the EU Commission began the legislative process to amend EASA Regulation (EC) 1592/2002 to extend the competences of EASA to the fields of operations and licensing</a:t>
            </a:r>
          </a:p>
        </p:txBody>
      </p:sp>
      <p:sp>
        <p:nvSpPr>
          <p:cNvPr id="6" name="Rectangle 5"/>
          <p:cNvSpPr/>
          <p:nvPr/>
        </p:nvSpPr>
        <p:spPr>
          <a:xfrm>
            <a:off x="0" y="3140968"/>
            <a:ext cx="8838220" cy="923330"/>
          </a:xfrm>
          <a:prstGeom prst="rect">
            <a:avLst/>
          </a:prstGeom>
        </p:spPr>
        <p:txBody>
          <a:bodyPr wrap="square">
            <a:spAutoFit/>
          </a:bodyPr>
          <a:lstStyle/>
          <a:p>
            <a:pPr algn="just" rtl="0"/>
            <a:r>
              <a:rPr lang="en-US" dirty="0"/>
              <a:t>In May 2006, minor amendments to the FUJA Report were agreed by the JAAB and the DGs of ECAC contemplating practical arrangements to take into account the revised anticipated dates for the extension of EASA competences</a:t>
            </a:r>
          </a:p>
        </p:txBody>
      </p:sp>
      <p:sp>
        <p:nvSpPr>
          <p:cNvPr id="7" name="Rectangle 6"/>
          <p:cNvSpPr/>
          <p:nvPr/>
        </p:nvSpPr>
        <p:spPr>
          <a:xfrm>
            <a:off x="0" y="4509120"/>
            <a:ext cx="8658708" cy="1477328"/>
          </a:xfrm>
          <a:prstGeom prst="rect">
            <a:avLst/>
          </a:prstGeom>
        </p:spPr>
        <p:txBody>
          <a:bodyPr wrap="square">
            <a:spAutoFit/>
          </a:bodyPr>
          <a:lstStyle/>
          <a:p>
            <a:pPr algn="just" rtl="0"/>
            <a:r>
              <a:rPr lang="en-US" dirty="0"/>
              <a:t>Furthermore, EU Regulation 1899/2006, dated 12 December 2006 was published on 27 December 2006. This Regulation amends Council Regulation 3922/1991. The amendment contained a new Annex II dealing with commercial flight operations and is referred to as EU OPS. Following an implementation period of 18 months, EU OPS became directly applicable as of 16 July 2008.</a:t>
            </a:r>
          </a:p>
        </p:txBody>
      </p:sp>
    </p:spTree>
    <p:extLst>
      <p:ext uri="{BB962C8B-B14F-4D97-AF65-F5344CB8AC3E}">
        <p14:creationId xmlns:p14="http://schemas.microsoft.com/office/powerpoint/2010/main" val="40638303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5536" y="260648"/>
            <a:ext cx="3384376" cy="369332"/>
          </a:xfrm>
          <a:prstGeom prst="rect">
            <a:avLst/>
          </a:prstGeom>
        </p:spPr>
        <p:txBody>
          <a:bodyPr wrap="square">
            <a:spAutoFit/>
          </a:bodyPr>
          <a:lstStyle/>
          <a:p>
            <a:pPr algn="l"/>
            <a:r>
              <a:rPr lang="en-US" b="1" dirty="0"/>
              <a:t>JAA T Function</a:t>
            </a:r>
          </a:p>
        </p:txBody>
      </p:sp>
      <p:sp>
        <p:nvSpPr>
          <p:cNvPr id="5" name="Rectangle 4"/>
          <p:cNvSpPr/>
          <p:nvPr/>
        </p:nvSpPr>
        <p:spPr>
          <a:xfrm>
            <a:off x="251520" y="836712"/>
            <a:ext cx="8802724" cy="369332"/>
          </a:xfrm>
          <a:prstGeom prst="rect">
            <a:avLst/>
          </a:prstGeom>
        </p:spPr>
        <p:txBody>
          <a:bodyPr wrap="square">
            <a:spAutoFit/>
          </a:bodyPr>
          <a:lstStyle/>
          <a:p>
            <a:pPr algn="l"/>
            <a:r>
              <a:rPr lang="en-US" dirty="0"/>
              <a:t>The JAA T existed and functioned with two offices: the LO and the TO:</a:t>
            </a:r>
          </a:p>
        </p:txBody>
      </p:sp>
      <p:sp>
        <p:nvSpPr>
          <p:cNvPr id="6" name="Rectangle 5"/>
          <p:cNvSpPr/>
          <p:nvPr/>
        </p:nvSpPr>
        <p:spPr>
          <a:xfrm>
            <a:off x="5730" y="1628800"/>
            <a:ext cx="8886750" cy="1477328"/>
          </a:xfrm>
          <a:prstGeom prst="rect">
            <a:avLst/>
          </a:prstGeom>
        </p:spPr>
        <p:txBody>
          <a:bodyPr wrap="square">
            <a:spAutoFit/>
          </a:bodyPr>
          <a:lstStyle/>
          <a:p>
            <a:pPr algn="just" rtl="0"/>
            <a:r>
              <a:rPr lang="en-US" dirty="0" smtClean="0"/>
              <a:t> </a:t>
            </a:r>
            <a:r>
              <a:rPr lang="en-US" dirty="0"/>
              <a:t>The Liaison Office “JAA LO” liaised between EASA and the Civil Aviation Authorities of the non-EASA JAA Member States to integrate the activities of these States with those of EASA. In addition, JAA LO ensured the general management of the rulemaking, including that in the fields of operations and licensing. The technical work was undertaken by EASA for all JAA members.</a:t>
            </a:r>
          </a:p>
        </p:txBody>
      </p:sp>
      <p:sp>
        <p:nvSpPr>
          <p:cNvPr id="7" name="Rectangle 6"/>
          <p:cNvSpPr/>
          <p:nvPr/>
        </p:nvSpPr>
        <p:spPr>
          <a:xfrm>
            <a:off x="110052" y="3356992"/>
            <a:ext cx="8638412" cy="1477328"/>
          </a:xfrm>
          <a:prstGeom prst="rect">
            <a:avLst/>
          </a:prstGeom>
        </p:spPr>
        <p:txBody>
          <a:bodyPr wrap="square">
            <a:spAutoFit/>
          </a:bodyPr>
          <a:lstStyle/>
          <a:p>
            <a:pPr algn="just" rtl="0"/>
            <a:r>
              <a:rPr lang="en-US" dirty="0"/>
              <a:t>The Training Office “JAA TO” provided relevant training to the aviation community to ensure that it was sufficiently familiar with the European aviation safety rules and regulations and to assist the non-EASA JAA Member States in their efforts to obtain EASA membership. As of 1 July 2009, after disbanding of JAA T, JAA-TO continued to provide training courses as a Dutch Foundation and associated body of ECAC. </a:t>
            </a:r>
          </a:p>
        </p:txBody>
      </p:sp>
      <p:sp>
        <p:nvSpPr>
          <p:cNvPr id="8" name="Rectangle 7"/>
          <p:cNvSpPr/>
          <p:nvPr/>
        </p:nvSpPr>
        <p:spPr>
          <a:xfrm>
            <a:off x="323528" y="5661248"/>
            <a:ext cx="8136904" cy="923330"/>
          </a:xfrm>
          <a:prstGeom prst="rect">
            <a:avLst/>
          </a:prstGeom>
        </p:spPr>
        <p:txBody>
          <a:bodyPr wrap="square">
            <a:spAutoFit/>
          </a:bodyPr>
          <a:lstStyle/>
          <a:p>
            <a:pPr algn="l" rtl="0"/>
            <a:r>
              <a:rPr lang="en-US" dirty="0"/>
              <a:t>Based on a decision of DGs of the ECACs in adopting the FUJA II Report, it was decided to disband the JAA system per 30 June 2009 and to keep the JAA Training Organization running</a:t>
            </a:r>
          </a:p>
        </p:txBody>
      </p:sp>
    </p:spTree>
    <p:extLst>
      <p:ext uri="{BB962C8B-B14F-4D97-AF65-F5344CB8AC3E}">
        <p14:creationId xmlns:p14="http://schemas.microsoft.com/office/powerpoint/2010/main" val="40406726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827584" y="357165"/>
            <a:ext cx="6781800" cy="638175"/>
          </a:xfrm>
          <a:prstGeom prst="rect">
            <a:avLst/>
          </a:prstGeom>
          <a:noFill/>
          <a:ln w="9525">
            <a:noFill/>
            <a:miter lim="800000"/>
            <a:headEnd/>
            <a:tailEnd/>
          </a:ln>
          <a:effectLst/>
        </p:spPr>
      </p:pic>
      <p:sp>
        <p:nvSpPr>
          <p:cNvPr id="5" name="Rectangle 4"/>
          <p:cNvSpPr/>
          <p:nvPr/>
        </p:nvSpPr>
        <p:spPr>
          <a:xfrm>
            <a:off x="251520" y="1628800"/>
            <a:ext cx="8640960" cy="3416320"/>
          </a:xfrm>
          <a:prstGeom prst="rect">
            <a:avLst/>
          </a:prstGeom>
        </p:spPr>
        <p:txBody>
          <a:bodyPr wrap="square">
            <a:spAutoFit/>
          </a:bodyPr>
          <a:lstStyle/>
          <a:p>
            <a:pPr algn="just" rtl="0"/>
            <a:r>
              <a:rPr lang="en-US" dirty="0"/>
              <a:t>The EASA is an independent European Community body with a legal identity and autonomy in legal, administrative, and financial matters. This single authority has been created by the adoption of a European Parliament and Council Regulation (EC) No. 1592/2002 of 15 July 2002 to put in place a Community system of air safety and environmental regulation. </a:t>
            </a:r>
            <a:endParaRPr lang="en-US" dirty="0" smtClean="0"/>
          </a:p>
          <a:p>
            <a:pPr algn="just" rtl="0"/>
            <a:endParaRPr lang="en-US" dirty="0"/>
          </a:p>
          <a:p>
            <a:pPr algn="just" rtl="0"/>
            <a:r>
              <a:rPr lang="en-US" dirty="0" smtClean="0"/>
              <a:t>Meanwhile</a:t>
            </a:r>
            <a:r>
              <a:rPr lang="en-US" dirty="0"/>
              <a:t>, on 20 February 2008, the European Parliament and Council have adopted Regulation 216/2008 repealing Regulation 1592/2002, which extends the scope of EASA to operations, flight crew licensing, and </a:t>
            </a:r>
            <a:r>
              <a:rPr lang="en-US" dirty="0" smtClean="0"/>
              <a:t>third country </a:t>
            </a:r>
            <a:r>
              <a:rPr lang="en-US" dirty="0"/>
              <a:t>operators. EASA now has the mandate to work on Implementing Rules concerning the aforementioned areas. The activity of the EASA started, as planned, on 28 September 2003 and, after a transitory period in Brussels, the Agency moved to Cologne (Germany).</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198</TotalTime>
  <Words>1326</Words>
  <Application>Microsoft Office PowerPoint</Application>
  <PresentationFormat>On-screen Show (4:3)</PresentationFormat>
  <Paragraphs>49</Paragraphs>
  <Slides>20</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20</vt:i4>
      </vt:variant>
    </vt:vector>
  </HeadingPairs>
  <TitlesOfParts>
    <vt:vector size="27" baseType="lpstr">
      <vt:lpstr>Arial</vt:lpstr>
      <vt:lpstr>ArialMT-BoldItalic</vt:lpstr>
      <vt:lpstr>Calibri</vt:lpstr>
      <vt:lpstr>Souvenir-Light</vt:lpstr>
      <vt:lpstr>Souvenir-Medium</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Grizli777</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dc:creator>
  <cp:lastModifiedBy>Hamid Zarei</cp:lastModifiedBy>
  <cp:revision>15</cp:revision>
  <dcterms:created xsi:type="dcterms:W3CDTF">2014-10-12T21:12:15Z</dcterms:created>
  <dcterms:modified xsi:type="dcterms:W3CDTF">2020-11-29T20:32:32Z</dcterms:modified>
</cp:coreProperties>
</file>