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94" r:id="rId2"/>
    <p:sldId id="295" r:id="rId3"/>
    <p:sldId id="256" r:id="rId4"/>
    <p:sldId id="257" r:id="rId5"/>
    <p:sldId id="258" r:id="rId6"/>
    <p:sldId id="260" r:id="rId7"/>
    <p:sldId id="261" r:id="rId8"/>
    <p:sldId id="262" r:id="rId9"/>
    <p:sldId id="263" r:id="rId10"/>
    <p:sldId id="264" r:id="rId11"/>
    <p:sldId id="265" r:id="rId12"/>
    <p:sldId id="296" r:id="rId13"/>
    <p:sldId id="266" r:id="rId14"/>
    <p:sldId id="267" r:id="rId15"/>
    <p:sldId id="268" r:id="rId16"/>
    <p:sldId id="297" r:id="rId17"/>
    <p:sldId id="269" r:id="rId18"/>
    <p:sldId id="271" r:id="rId19"/>
    <p:sldId id="272" r:id="rId20"/>
    <p:sldId id="273" r:id="rId21"/>
    <p:sldId id="274" r:id="rId22"/>
    <p:sldId id="275" r:id="rId23"/>
    <p:sldId id="276" r:id="rId24"/>
    <p:sldId id="277" r:id="rId2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98" d="100"/>
          <a:sy n="98" d="100"/>
        </p:scale>
        <p:origin x="76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86EDF0-052E-4248-AC58-A9DC0CDCA37A}" type="datetimeFigureOut">
              <a:rPr lang="fa-IR" smtClean="0"/>
              <a:pPr/>
              <a:t>1439/01/24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99F1C1A-C4BF-4791-9940-9BACD4450B5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886EDF0-052E-4248-AC58-A9DC0CDCA37A}" type="datetimeFigureOut">
              <a:rPr lang="fa-IR" smtClean="0"/>
              <a:pPr/>
              <a:t>1439/01/24</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99F1C1A-C4BF-4791-9940-9BACD4450B5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dirty="0" smtClean="0"/>
              <a:t>Having already mentioned the standards as the technical documents issued to define design</a:t>
            </a:r>
          </a:p>
          <a:p>
            <a:pPr algn="l" rtl="0">
              <a:buNone/>
            </a:pPr>
            <a:r>
              <a:rPr lang="en-US" dirty="0" smtClean="0"/>
              <a:t>criteria, we will now consider the ‘requirements’ (in the JAA terminology) or ‘regulations’</a:t>
            </a:r>
          </a:p>
          <a:p>
            <a:pPr algn="l" rtl="0">
              <a:buNone/>
            </a:pPr>
            <a:r>
              <a:rPr lang="en-US" dirty="0" smtClean="0"/>
              <a:t>(in the FAA terminology): the </a:t>
            </a:r>
            <a:r>
              <a:rPr lang="en-US" dirty="0"/>
              <a:t>obligatory</a:t>
            </a:r>
            <a:r>
              <a:rPr lang="en-US" dirty="0" smtClean="0"/>
              <a:t> standards.</a:t>
            </a:r>
          </a:p>
          <a:p>
            <a:endParaRPr lang="en-US" dirty="0"/>
          </a:p>
        </p:txBody>
      </p:sp>
      <p:sp>
        <p:nvSpPr>
          <p:cNvPr id="5" name="Rectangle 4"/>
          <p:cNvSpPr/>
          <p:nvPr/>
        </p:nvSpPr>
        <p:spPr>
          <a:xfrm>
            <a:off x="1785918" y="571480"/>
            <a:ext cx="5929354" cy="1077218"/>
          </a:xfrm>
          <a:prstGeom prst="rect">
            <a:avLst/>
          </a:prstGeom>
        </p:spPr>
        <p:txBody>
          <a:bodyPr wrap="square">
            <a:spAutoFit/>
          </a:bodyPr>
          <a:lstStyle/>
          <a:p>
            <a:pPr algn="ctr"/>
            <a:r>
              <a:rPr lang="en-US" sz="3200" b="1" i="1" dirty="0" smtClean="0"/>
              <a:t>Requirements, regulations, and standards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285728"/>
            <a:ext cx="8229600" cy="6286544"/>
          </a:xfrm>
        </p:spPr>
        <p:txBody>
          <a:bodyPr>
            <a:normAutofit fontScale="40000" lnSpcReduction="20000"/>
          </a:bodyPr>
          <a:lstStyle/>
          <a:p>
            <a:pPr algn="l" rtl="0">
              <a:tabLst>
                <a:tab pos="2244725" algn="l"/>
              </a:tabLst>
            </a:pPr>
            <a:r>
              <a:rPr lang="en-US" sz="4900" b="1" dirty="0" smtClean="0">
                <a:solidFill>
                  <a:schemeClr val="tx2"/>
                </a:solidFill>
              </a:rPr>
              <a:t> </a:t>
            </a:r>
            <a:r>
              <a:rPr lang="en-US" sz="4900" b="1" dirty="0">
                <a:solidFill>
                  <a:schemeClr val="tx2"/>
                </a:solidFill>
              </a:rPr>
              <a:t>JAR 27. Small </a:t>
            </a:r>
            <a:r>
              <a:rPr lang="en-US" sz="4900" b="1" dirty="0" smtClean="0">
                <a:solidFill>
                  <a:schemeClr val="tx2"/>
                </a:solidFill>
              </a:rPr>
              <a:t>Rotorcraft</a:t>
            </a:r>
          </a:p>
          <a:p>
            <a:pPr algn="l" rtl="0">
              <a:tabLst>
                <a:tab pos="2244725" algn="l"/>
              </a:tabLst>
            </a:pPr>
            <a:endParaRPr lang="en-US" sz="5000" dirty="0">
              <a:solidFill>
                <a:schemeClr val="tx2"/>
              </a:solidFill>
            </a:endParaRPr>
          </a:p>
          <a:p>
            <a:pPr algn="l" rtl="0">
              <a:tabLst>
                <a:tab pos="2244725" algn="l"/>
              </a:tabLst>
            </a:pPr>
            <a:r>
              <a:rPr lang="en-US" sz="5000" b="1" dirty="0" smtClean="0">
                <a:solidFill>
                  <a:schemeClr val="tx2"/>
                </a:solidFill>
              </a:rPr>
              <a:t> </a:t>
            </a:r>
            <a:r>
              <a:rPr lang="en-US" sz="5000" b="1" dirty="0">
                <a:solidFill>
                  <a:schemeClr val="tx2"/>
                </a:solidFill>
              </a:rPr>
              <a:t>FAR 27. Airworthiness Standards: Normal </a:t>
            </a:r>
            <a:r>
              <a:rPr lang="en-US" sz="5000" b="1" dirty="0" smtClean="0">
                <a:solidFill>
                  <a:schemeClr val="tx2"/>
                </a:solidFill>
              </a:rPr>
              <a:t>category rotorcraft</a:t>
            </a:r>
            <a:endParaRPr lang="en-US" sz="5000" b="1" dirty="0">
              <a:solidFill>
                <a:schemeClr val="tx2"/>
              </a:solidFill>
            </a:endParaRPr>
          </a:p>
          <a:p>
            <a:pPr algn="l" rtl="0">
              <a:buNone/>
              <a:tabLst>
                <a:tab pos="2244725" algn="l"/>
              </a:tabLst>
            </a:pPr>
            <a:endParaRPr lang="en-US" sz="5000" dirty="0">
              <a:solidFill>
                <a:schemeClr val="tx2"/>
              </a:solidFill>
            </a:endParaRPr>
          </a:p>
          <a:p>
            <a:pPr algn="l" rtl="0">
              <a:tabLst>
                <a:tab pos="2244725" algn="l"/>
              </a:tabLst>
            </a:pPr>
            <a:r>
              <a:rPr lang="en-US" sz="5000" b="1" dirty="0" smtClean="0">
                <a:solidFill>
                  <a:schemeClr val="tx2"/>
                </a:solidFill>
              </a:rPr>
              <a:t> </a:t>
            </a:r>
            <a:r>
              <a:rPr lang="en-US" sz="5000" b="1" dirty="0">
                <a:solidFill>
                  <a:schemeClr val="tx2"/>
                </a:solidFill>
              </a:rPr>
              <a:t>JAR 29. Large Rotorcraft</a:t>
            </a:r>
          </a:p>
          <a:p>
            <a:pPr algn="l" rtl="0">
              <a:buNone/>
              <a:tabLst>
                <a:tab pos="2244725" algn="l"/>
              </a:tabLst>
            </a:pPr>
            <a:endParaRPr lang="en-US" sz="5000" dirty="0">
              <a:solidFill>
                <a:schemeClr val="tx2"/>
              </a:solidFill>
            </a:endParaRPr>
          </a:p>
          <a:p>
            <a:pPr algn="l" rtl="0">
              <a:tabLst>
                <a:tab pos="2244725" algn="l"/>
              </a:tabLst>
            </a:pPr>
            <a:r>
              <a:rPr lang="en-US" sz="5000" b="1" dirty="0" smtClean="0">
                <a:solidFill>
                  <a:schemeClr val="tx2"/>
                </a:solidFill>
              </a:rPr>
              <a:t> </a:t>
            </a:r>
            <a:r>
              <a:rPr lang="en-US" sz="5000" b="1" dirty="0">
                <a:solidFill>
                  <a:schemeClr val="tx2"/>
                </a:solidFill>
              </a:rPr>
              <a:t>FAR 29. Airworthiness Standards: Transport </a:t>
            </a:r>
            <a:r>
              <a:rPr lang="en-US" sz="5000" b="1" dirty="0" smtClean="0">
                <a:solidFill>
                  <a:schemeClr val="tx2"/>
                </a:solidFill>
              </a:rPr>
              <a:t>category rotorcraft</a:t>
            </a:r>
            <a:endParaRPr lang="en-US" sz="5000" b="1" dirty="0">
              <a:solidFill>
                <a:schemeClr val="tx2"/>
              </a:solidFill>
            </a:endParaRPr>
          </a:p>
          <a:p>
            <a:pPr algn="l" rtl="0">
              <a:buNone/>
              <a:tabLst>
                <a:tab pos="2244725" algn="l"/>
              </a:tabLst>
            </a:pPr>
            <a:endParaRPr lang="en-US" sz="5000" dirty="0">
              <a:solidFill>
                <a:schemeClr val="tx2"/>
              </a:solidFill>
            </a:endParaRPr>
          </a:p>
          <a:p>
            <a:pPr algn="l" rtl="0">
              <a:tabLst>
                <a:tab pos="2244725" algn="l"/>
              </a:tabLst>
            </a:pPr>
            <a:r>
              <a:rPr lang="en-US" sz="5000" b="1" dirty="0" smtClean="0">
                <a:solidFill>
                  <a:schemeClr val="tx2"/>
                </a:solidFill>
              </a:rPr>
              <a:t> </a:t>
            </a:r>
            <a:r>
              <a:rPr lang="en-US" sz="5000" b="1" dirty="0">
                <a:solidFill>
                  <a:schemeClr val="tx2"/>
                </a:solidFill>
              </a:rPr>
              <a:t>FAR 31. Airworthiness Standards: Manned free </a:t>
            </a:r>
            <a:r>
              <a:rPr lang="en-US" sz="5000" b="1" dirty="0" smtClean="0">
                <a:solidFill>
                  <a:schemeClr val="tx2"/>
                </a:solidFill>
              </a:rPr>
              <a:t>balloons</a:t>
            </a:r>
            <a:endParaRPr lang="en-US" sz="5000" b="1" dirty="0">
              <a:solidFill>
                <a:schemeClr val="tx2"/>
              </a:solidFill>
            </a:endParaRPr>
          </a:p>
          <a:p>
            <a:pPr algn="l" rtl="0">
              <a:buNone/>
              <a:tabLst>
                <a:tab pos="2244725" algn="l"/>
              </a:tabLst>
            </a:pPr>
            <a:endParaRPr lang="en-US" sz="5000" dirty="0">
              <a:solidFill>
                <a:schemeClr val="tx2"/>
              </a:solidFill>
            </a:endParaRPr>
          </a:p>
          <a:p>
            <a:pPr algn="l" rtl="0">
              <a:tabLst>
                <a:tab pos="2244725" algn="l"/>
              </a:tabLst>
            </a:pPr>
            <a:r>
              <a:rPr lang="en-US" sz="5000" b="1" dirty="0" smtClean="0">
                <a:solidFill>
                  <a:schemeClr val="tx2"/>
                </a:solidFill>
              </a:rPr>
              <a:t> </a:t>
            </a:r>
            <a:r>
              <a:rPr lang="en-US" sz="5000" b="1" dirty="0">
                <a:solidFill>
                  <a:schemeClr val="tx2"/>
                </a:solidFill>
              </a:rPr>
              <a:t>JAR-E. Engines</a:t>
            </a:r>
          </a:p>
          <a:p>
            <a:pPr algn="l" rtl="0">
              <a:tabLst>
                <a:tab pos="2244725" algn="l"/>
              </a:tabLst>
            </a:pPr>
            <a:r>
              <a:rPr lang="en-US" sz="5000" dirty="0"/>
              <a:t>This code is based on the English BCAR Section C and contains the airworthiness </a:t>
            </a:r>
            <a:r>
              <a:rPr lang="en-US" sz="5000" dirty="0" smtClean="0"/>
              <a:t>requirements for </a:t>
            </a:r>
            <a:r>
              <a:rPr lang="en-US" sz="5000" dirty="0"/>
              <a:t>engines. Subsections B and C deal specifically with piston engines; subsections D and E </a:t>
            </a:r>
            <a:r>
              <a:rPr lang="en-US" sz="5000" dirty="0" smtClean="0"/>
              <a:t>deal specifically </a:t>
            </a:r>
            <a:r>
              <a:rPr lang="en-US" sz="5000" dirty="0"/>
              <a:t>with turbine engines.</a:t>
            </a:r>
          </a:p>
          <a:p>
            <a:pPr algn="l" rtl="0">
              <a:tabLst>
                <a:tab pos="2244725" algn="l"/>
              </a:tabLst>
            </a:pPr>
            <a:r>
              <a:rPr lang="en-US" sz="5000" b="1" dirty="0" smtClean="0">
                <a:solidFill>
                  <a:schemeClr val="tx2"/>
                </a:solidFill>
              </a:rPr>
              <a:t>FAR </a:t>
            </a:r>
            <a:r>
              <a:rPr lang="en-US" sz="5000" b="1" dirty="0">
                <a:solidFill>
                  <a:schemeClr val="tx2"/>
                </a:solidFill>
              </a:rPr>
              <a:t>33. Airworthiness Standards: Aircraft engines</a:t>
            </a:r>
          </a:p>
          <a:p>
            <a:pPr algn="l" rtl="0">
              <a:tabLst>
                <a:tab pos="2244725" algn="l"/>
              </a:tabLst>
            </a:pPr>
            <a:r>
              <a:rPr lang="en-US" sz="5000" dirty="0"/>
              <a:t>This part prescribes airworthiness standards for the issue of type certificates for aircraft </a:t>
            </a:r>
            <a:r>
              <a:rPr lang="en-US" sz="5000" dirty="0" smtClean="0"/>
              <a:t>engines and </a:t>
            </a:r>
            <a:r>
              <a:rPr lang="en-US" sz="5000" dirty="0"/>
              <a:t>changes to those certificates. Subparts C and D deal specifically with reciprocating aircraft</a:t>
            </a:r>
          </a:p>
          <a:p>
            <a:r>
              <a:rPr lang="en-US" sz="5000" dirty="0"/>
              <a:t>engines; Subparts E and F deal specifically with turbine aircraft engines</a:t>
            </a:r>
            <a:endParaRPr lang="fa-IR" sz="5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229600" cy="6143668"/>
          </a:xfrm>
        </p:spPr>
        <p:txBody>
          <a:bodyPr>
            <a:noAutofit/>
          </a:bodyPr>
          <a:lstStyle/>
          <a:p>
            <a:pPr algn="l" rtl="0"/>
            <a:r>
              <a:rPr lang="en-US" sz="1800" b="1" dirty="0" smtClean="0">
                <a:solidFill>
                  <a:schemeClr val="tx2"/>
                </a:solidFill>
              </a:rPr>
              <a:t> </a:t>
            </a:r>
            <a:r>
              <a:rPr lang="en-US" sz="1800" b="1" dirty="0">
                <a:solidFill>
                  <a:schemeClr val="tx2"/>
                </a:solidFill>
              </a:rPr>
              <a:t>JAR-APU. Auxiliary Power </a:t>
            </a:r>
            <a:r>
              <a:rPr lang="en-US" sz="1800" b="1" dirty="0" smtClean="0">
                <a:solidFill>
                  <a:schemeClr val="tx2"/>
                </a:solidFill>
              </a:rPr>
              <a:t>Units</a:t>
            </a:r>
          </a:p>
          <a:p>
            <a:pPr algn="l" rtl="0"/>
            <a:endParaRPr lang="en-US" sz="1800" b="1" dirty="0">
              <a:solidFill>
                <a:schemeClr val="tx2"/>
              </a:solidFill>
            </a:endParaRPr>
          </a:p>
          <a:p>
            <a:pPr algn="l" rtl="0">
              <a:buNone/>
            </a:pPr>
            <a:r>
              <a:rPr lang="en-US" sz="1800" dirty="0" smtClean="0"/>
              <a:t>       This </a:t>
            </a:r>
            <a:r>
              <a:rPr lang="en-US" sz="1800" dirty="0"/>
              <a:t>code is based on FAA Technical Standard Order TSO-C77a and provides </a:t>
            </a:r>
            <a:r>
              <a:rPr lang="en-US" sz="1800" dirty="0" smtClean="0"/>
              <a:t>airworthiness requirements </a:t>
            </a:r>
            <a:r>
              <a:rPr lang="en-US" sz="1800" dirty="0"/>
              <a:t>for the release of JTSO authorizations for turbine powered auxiliary power </a:t>
            </a:r>
            <a:r>
              <a:rPr lang="en-US" sz="1800" dirty="0" smtClean="0"/>
              <a:t>units for </a:t>
            </a:r>
            <a:r>
              <a:rPr lang="en-US" sz="1800" dirty="0"/>
              <a:t>use on aircraft</a:t>
            </a:r>
            <a:r>
              <a:rPr lang="en-US" sz="1800" dirty="0" smtClean="0"/>
              <a:t>.</a:t>
            </a:r>
          </a:p>
          <a:p>
            <a:pPr algn="l" rtl="0">
              <a:buNone/>
            </a:pPr>
            <a:endParaRPr lang="en-US" sz="1800" dirty="0" smtClean="0"/>
          </a:p>
          <a:p>
            <a:pPr algn="l" rtl="0">
              <a:buNone/>
            </a:pPr>
            <a:endParaRPr lang="en-US" sz="1800" dirty="0" smtClean="0"/>
          </a:p>
          <a:p>
            <a:pPr algn="l" rtl="0">
              <a:buNone/>
            </a:pPr>
            <a:endParaRPr lang="en-US" sz="1800" dirty="0" smtClean="0"/>
          </a:p>
          <a:p>
            <a:pPr algn="l" rtl="0">
              <a:buNone/>
            </a:pPr>
            <a:endParaRPr lang="en-US" sz="1800" dirty="0"/>
          </a:p>
          <a:p>
            <a:pPr algn="l" rtl="0"/>
            <a:r>
              <a:rPr lang="en-US" sz="1800" b="1" dirty="0" smtClean="0">
                <a:solidFill>
                  <a:schemeClr val="tx2"/>
                </a:solidFill>
              </a:rPr>
              <a:t> </a:t>
            </a:r>
            <a:r>
              <a:rPr lang="en-US" sz="1800" b="1" dirty="0">
                <a:solidFill>
                  <a:schemeClr val="tx2"/>
                </a:solidFill>
              </a:rPr>
              <a:t>FAR 34. Fuel Venting and Exhaust Emission </a:t>
            </a:r>
            <a:r>
              <a:rPr lang="en-US" sz="1800" b="1" dirty="0" smtClean="0">
                <a:solidFill>
                  <a:schemeClr val="tx2"/>
                </a:solidFill>
              </a:rPr>
              <a:t>Requirements for </a:t>
            </a:r>
            <a:r>
              <a:rPr lang="en-US" sz="1800" b="1" dirty="0">
                <a:solidFill>
                  <a:schemeClr val="tx2"/>
                </a:solidFill>
              </a:rPr>
              <a:t>Turbine Engine Powered </a:t>
            </a:r>
            <a:r>
              <a:rPr lang="en-US" sz="1800" b="1" dirty="0" smtClean="0">
                <a:solidFill>
                  <a:schemeClr val="tx2"/>
                </a:solidFill>
              </a:rPr>
              <a:t>Airplanes</a:t>
            </a:r>
            <a:endParaRPr lang="en-US" sz="1800" b="1" dirty="0">
              <a:solidFill>
                <a:schemeClr val="tx2"/>
              </a:solidFill>
            </a:endParaRPr>
          </a:p>
          <a:p>
            <a:pPr algn="l" rtl="0">
              <a:buNone/>
            </a:pPr>
            <a:r>
              <a:rPr lang="en-US" sz="1800" dirty="0" smtClean="0"/>
              <a:t>       The </a:t>
            </a:r>
            <a:r>
              <a:rPr lang="en-US" sz="1800" dirty="0"/>
              <a:t>provisions of this subpart are applicable to all in-use aircraft gas turbine engines of </a:t>
            </a:r>
            <a:r>
              <a:rPr lang="en-US" sz="1800" dirty="0" smtClean="0"/>
              <a:t>the classes </a:t>
            </a:r>
            <a:r>
              <a:rPr lang="en-US" sz="1800" dirty="0"/>
              <a:t>specified, certificated for operations within the United States.</a:t>
            </a:r>
          </a:p>
          <a:p>
            <a:pPr algn="l" rtl="0">
              <a:buNone/>
            </a:pPr>
            <a:r>
              <a:rPr lang="en-US" sz="1800" dirty="0" smtClean="0"/>
              <a:t>      As </a:t>
            </a:r>
            <a:r>
              <a:rPr lang="en-US" sz="1800" dirty="0"/>
              <a:t>regards foreign airplanes, this FAR applies only to those foreign civil airplanes that, if </a:t>
            </a:r>
            <a:r>
              <a:rPr lang="en-US" sz="1800" dirty="0" smtClean="0"/>
              <a:t>registered in </a:t>
            </a:r>
            <a:r>
              <a:rPr lang="en-US" sz="1800" dirty="0"/>
              <a:t>the United States, would be required by applicable Federal Aviation Regulations </a:t>
            </a:r>
            <a:r>
              <a:rPr lang="en-US" sz="1800" dirty="0" smtClean="0"/>
              <a:t>to have </a:t>
            </a:r>
            <a:r>
              <a:rPr lang="en-US" sz="1800" dirty="0"/>
              <a:t>a US standard airworthiness certificate in order to conduct the operations intended </a:t>
            </a:r>
            <a:r>
              <a:rPr lang="en-US" sz="1800" dirty="0" smtClean="0"/>
              <a:t>for the </a:t>
            </a:r>
            <a:r>
              <a:rPr lang="en-US" sz="1800" dirty="0"/>
              <a:t>airplane</a:t>
            </a:r>
            <a:r>
              <a:rPr lang="en-US" sz="1800" dirty="0" smtClean="0"/>
              <a:t>.</a:t>
            </a:r>
            <a:endParaRPr lang="en-US"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571480"/>
            <a:ext cx="8229600" cy="5643602"/>
          </a:xfrm>
        </p:spPr>
        <p:txBody>
          <a:bodyPr>
            <a:normAutofit fontScale="92500" lnSpcReduction="10000"/>
          </a:bodyPr>
          <a:lstStyle/>
          <a:p>
            <a:pPr algn="l" rtl="0"/>
            <a:r>
              <a:rPr lang="en-US" b="1" dirty="0" smtClean="0">
                <a:solidFill>
                  <a:schemeClr val="tx2"/>
                </a:solidFill>
              </a:rPr>
              <a:t>JAR-P. Propellers</a:t>
            </a:r>
          </a:p>
          <a:p>
            <a:pPr algn="l" rtl="0"/>
            <a:r>
              <a:rPr lang="en-US" dirty="0" smtClean="0"/>
              <a:t>The requirements of this code apply to propellers of conventional design.</a:t>
            </a:r>
          </a:p>
          <a:p>
            <a:pPr algn="l" rtl="0"/>
            <a:r>
              <a:rPr lang="en-US" b="1" dirty="0" smtClean="0"/>
              <a:t> </a:t>
            </a:r>
            <a:r>
              <a:rPr lang="en-US" b="1" dirty="0" smtClean="0">
                <a:solidFill>
                  <a:schemeClr val="tx2"/>
                </a:solidFill>
              </a:rPr>
              <a:t>FAR 35. Airworthiness Standards: Propellers</a:t>
            </a:r>
          </a:p>
          <a:p>
            <a:pPr algn="l" rtl="0"/>
            <a:r>
              <a:rPr lang="en-US" dirty="0" smtClean="0"/>
              <a:t>This part prescribes airworthiness standards for the issue of type certificates and changes to those certificates for propellers.</a:t>
            </a:r>
          </a:p>
          <a:p>
            <a:pPr algn="l" rtl="0"/>
            <a:r>
              <a:rPr lang="fr-FR" b="1" dirty="0" smtClean="0">
                <a:solidFill>
                  <a:schemeClr val="tx2"/>
                </a:solidFill>
              </a:rPr>
              <a:t>JAR 36. </a:t>
            </a:r>
            <a:r>
              <a:rPr lang="fr-FR" b="1" dirty="0" err="1" smtClean="0">
                <a:solidFill>
                  <a:schemeClr val="tx2"/>
                </a:solidFill>
              </a:rPr>
              <a:t>Aircraft</a:t>
            </a:r>
            <a:r>
              <a:rPr lang="fr-FR" b="1" dirty="0" smtClean="0">
                <a:solidFill>
                  <a:schemeClr val="tx2"/>
                </a:solidFill>
              </a:rPr>
              <a:t> Noise</a:t>
            </a:r>
          </a:p>
          <a:p>
            <a:pPr algn="l" rtl="0">
              <a:buNone/>
            </a:pPr>
            <a:r>
              <a:rPr lang="en-US" dirty="0" smtClean="0"/>
              <a:t>    The applicable noise requirements for the publication of a type certificate for an aircraft are prescribed according to the provisions of Chapter 1 of ICAO Annex 16.</a:t>
            </a:r>
            <a:endParaRPr lang="fa-IR"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8229600" cy="4525963"/>
          </a:xfrm>
        </p:spPr>
        <p:txBody>
          <a:bodyPr>
            <a:noAutofit/>
          </a:bodyPr>
          <a:lstStyle/>
          <a:p>
            <a:pPr algn="l" rtl="0"/>
            <a:r>
              <a:rPr lang="en-US" sz="2000" b="1" dirty="0" smtClean="0">
                <a:solidFill>
                  <a:schemeClr val="tx2"/>
                </a:solidFill>
              </a:rPr>
              <a:t>FAR </a:t>
            </a:r>
            <a:r>
              <a:rPr lang="en-US" sz="2000" b="1" dirty="0">
                <a:solidFill>
                  <a:schemeClr val="tx2"/>
                </a:solidFill>
              </a:rPr>
              <a:t>36. Noise Standards: Aircraft type and </a:t>
            </a:r>
            <a:r>
              <a:rPr lang="en-US" sz="2000" b="1" dirty="0" smtClean="0">
                <a:solidFill>
                  <a:schemeClr val="tx2"/>
                </a:solidFill>
              </a:rPr>
              <a:t>airworthiness certification</a:t>
            </a:r>
            <a:endParaRPr lang="en-US" sz="2000" b="1" dirty="0">
              <a:solidFill>
                <a:schemeClr val="tx2"/>
              </a:solidFill>
            </a:endParaRPr>
          </a:p>
          <a:p>
            <a:pPr algn="l" rtl="0"/>
            <a:endParaRPr lang="fa-IR" sz="2000" dirty="0"/>
          </a:p>
        </p:txBody>
      </p:sp>
      <p:sp>
        <p:nvSpPr>
          <p:cNvPr id="4" name="Content Placeholder 2"/>
          <p:cNvSpPr txBox="1">
            <a:spLocks/>
          </p:cNvSpPr>
          <p:nvPr/>
        </p:nvSpPr>
        <p:spPr>
          <a:xfrm>
            <a:off x="395536" y="1124744"/>
            <a:ext cx="8229600" cy="4525963"/>
          </a:xfrm>
          <a:prstGeom prst="rect">
            <a:avLst/>
          </a:prstGeom>
        </p:spPr>
        <p:txBody>
          <a:bodyPr vert="horz" lIns="91440" tIns="45720" rIns="91440" bIns="45720" rtlCol="1">
            <a:normAutofit fontScale="92500" lnSpcReduction="10000"/>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r>
              <a:rPr lang="en-US" b="1" smtClean="0">
                <a:solidFill>
                  <a:schemeClr val="tx2"/>
                </a:solidFill>
              </a:rPr>
              <a:t>FAR 39. Airworthiness Directives</a:t>
            </a:r>
          </a:p>
          <a:p>
            <a:pPr algn="l" rtl="0">
              <a:buFont typeface="Arial" pitchFamily="34" charset="0"/>
              <a:buNone/>
            </a:pPr>
            <a:r>
              <a:rPr lang="en-US" smtClean="0"/>
              <a:t>     The regulations in this part provide a legal framework for the FAA’s system of Airworthiness Directives.</a:t>
            </a:r>
          </a:p>
          <a:p>
            <a:pPr algn="l" rtl="0">
              <a:buFont typeface="Arial" pitchFamily="34" charset="0"/>
              <a:buNone/>
            </a:pPr>
            <a:endParaRPr lang="en-US" smtClean="0"/>
          </a:p>
          <a:p>
            <a:pPr algn="l" rtl="0"/>
            <a:r>
              <a:rPr lang="en-US" b="1" smtClean="0">
                <a:solidFill>
                  <a:schemeClr val="tx2"/>
                </a:solidFill>
              </a:rPr>
              <a:t>FAR 43. Maintenance, Preventive Maintenance, Rebuilding, and Alterations</a:t>
            </a:r>
          </a:p>
          <a:p>
            <a:pPr algn="l" rtl="0">
              <a:buFont typeface="Arial" pitchFamily="34" charset="0"/>
              <a:buNone/>
            </a:pPr>
            <a:endParaRPr lang="en-US" smtClean="0">
              <a:solidFill>
                <a:schemeClr val="tx2"/>
              </a:solidFill>
            </a:endParaRPr>
          </a:p>
          <a:p>
            <a:pPr algn="l" rtl="0"/>
            <a:r>
              <a:rPr lang="en-US" b="1" smtClean="0">
                <a:solidFill>
                  <a:schemeClr val="tx2"/>
                </a:solidFill>
              </a:rPr>
              <a:t> FAR 45. Identification and Registration Marking</a:t>
            </a:r>
          </a:p>
          <a:p>
            <a:endParaRPr lang="fa-I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88640"/>
            <a:ext cx="8229600" cy="4525963"/>
          </a:xfrm>
        </p:spPr>
        <p:txBody>
          <a:bodyPr>
            <a:normAutofit lnSpcReduction="10000"/>
          </a:bodyPr>
          <a:lstStyle/>
          <a:p>
            <a:pPr lvl="0" algn="l" rtl="0"/>
            <a:r>
              <a:rPr lang="en-US" sz="2400" b="1" dirty="0">
                <a:solidFill>
                  <a:prstClr val="black"/>
                </a:solidFill>
              </a:rPr>
              <a:t> JAR-TSO. Joint Technical Standard Orders</a:t>
            </a:r>
          </a:p>
          <a:p>
            <a:pPr lvl="0" algn="l" rtl="0">
              <a:buNone/>
            </a:pPr>
            <a:r>
              <a:rPr lang="en-US" sz="2400" dirty="0">
                <a:solidFill>
                  <a:prstClr val="black"/>
                </a:solidFill>
              </a:rPr>
              <a:t>     While the requirements for issue of JTSOs are found in JAR 21 Subparts O and N–O, the code provides the list of JTSOs as follows:</a:t>
            </a:r>
          </a:p>
          <a:p>
            <a:pPr lvl="0" algn="l" rtl="0">
              <a:buNone/>
            </a:pPr>
            <a:r>
              <a:rPr lang="en-US" sz="2400" dirty="0">
                <a:solidFill>
                  <a:srgbClr val="FF0000"/>
                </a:solidFill>
              </a:rPr>
              <a:t>     Index 1</a:t>
            </a:r>
            <a:r>
              <a:rPr lang="en-US" sz="2400" dirty="0">
                <a:solidFill>
                  <a:prstClr val="black"/>
                </a:solidFill>
              </a:rPr>
              <a:t>: the JTSOs that are technically similar to FAA TSOs.</a:t>
            </a:r>
          </a:p>
          <a:p>
            <a:pPr lvl="0" algn="l" rtl="0">
              <a:buNone/>
            </a:pPr>
            <a:r>
              <a:rPr lang="en-US" sz="2400" dirty="0">
                <a:solidFill>
                  <a:prstClr val="black"/>
                </a:solidFill>
              </a:rPr>
              <a:t>      </a:t>
            </a:r>
            <a:r>
              <a:rPr lang="en-US" sz="2400" dirty="0">
                <a:solidFill>
                  <a:srgbClr val="FF0000"/>
                </a:solidFill>
              </a:rPr>
              <a:t>Index 2</a:t>
            </a:r>
            <a:r>
              <a:rPr lang="en-US" sz="2400" dirty="0">
                <a:solidFill>
                  <a:prstClr val="black"/>
                </a:solidFill>
              </a:rPr>
              <a:t>: the JTSOs that are applicable only to JAR (different from FAA TSOs, or corresponding FAA TSOs not existing</a:t>
            </a:r>
            <a:r>
              <a:rPr lang="en-US" sz="2400" dirty="0" smtClean="0">
                <a:solidFill>
                  <a:prstClr val="black"/>
                </a:solidFill>
              </a:rPr>
              <a:t>).</a:t>
            </a:r>
          </a:p>
          <a:p>
            <a:pPr lvl="0" algn="l" rtl="0">
              <a:buNone/>
            </a:pPr>
            <a:endParaRPr lang="en-US" sz="2400" dirty="0">
              <a:solidFill>
                <a:prstClr val="black"/>
              </a:solidFill>
            </a:endParaRPr>
          </a:p>
          <a:p>
            <a:pPr algn="l" rtl="0">
              <a:buNone/>
            </a:pPr>
            <a:r>
              <a:rPr lang="en-US" sz="2400" dirty="0"/>
              <a:t>A </a:t>
            </a:r>
            <a:r>
              <a:rPr lang="en-US" sz="2400" b="1" dirty="0"/>
              <a:t>Technical Standard Order</a:t>
            </a:r>
            <a:r>
              <a:rPr lang="en-US" sz="2400" dirty="0"/>
              <a:t> (TSO) is a minimum performance </a:t>
            </a:r>
            <a:r>
              <a:rPr lang="en-US" sz="2400" b="1" dirty="0"/>
              <a:t>standard</a:t>
            </a:r>
            <a:r>
              <a:rPr lang="en-US" sz="2400" dirty="0"/>
              <a:t> issued by the United States Federal Aviation Administration for specified materials, parts, processes, and appliances used on civil aircraft.</a:t>
            </a:r>
            <a:endParaRPr lang="en-US" sz="2400" b="1" i="1" dirty="0"/>
          </a:p>
          <a:p>
            <a:pPr lvl="0" algn="l" rtl="0">
              <a:buNone/>
            </a:pPr>
            <a:endParaRPr lang="en-US" sz="2400" dirty="0">
              <a:solidFill>
                <a:prstClr val="black"/>
              </a:solidFill>
            </a:endParaRP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285728"/>
            <a:ext cx="8229600" cy="6143668"/>
          </a:xfrm>
        </p:spPr>
        <p:txBody>
          <a:bodyPr>
            <a:noAutofit/>
          </a:bodyPr>
          <a:lstStyle/>
          <a:p>
            <a:pPr algn="l" rtl="0">
              <a:buNone/>
            </a:pPr>
            <a:endParaRPr lang="en-US" sz="2400" dirty="0" smtClean="0"/>
          </a:p>
          <a:p>
            <a:pPr algn="l" rtl="0">
              <a:buNone/>
            </a:pPr>
            <a:r>
              <a:rPr lang="en-US" sz="2400" b="1" dirty="0" smtClean="0"/>
              <a:t>JAR-OPS </a:t>
            </a:r>
            <a:r>
              <a:rPr lang="en-US" sz="2400" b="1" dirty="0"/>
              <a:t>1. Commercial Air Transportation (</a:t>
            </a:r>
            <a:r>
              <a:rPr lang="en-US" sz="2400" b="1" dirty="0" err="1"/>
              <a:t>Aeroplanes</a:t>
            </a:r>
            <a:r>
              <a:rPr lang="en-US" sz="2400" b="1" dirty="0"/>
              <a:t>)</a:t>
            </a:r>
          </a:p>
          <a:p>
            <a:pPr algn="l" rtl="0">
              <a:buNone/>
            </a:pPr>
            <a:r>
              <a:rPr lang="en-US" sz="2400" dirty="0" smtClean="0"/>
              <a:t>    This </a:t>
            </a:r>
            <a:r>
              <a:rPr lang="en-US" sz="2400" dirty="0"/>
              <a:t>code prescribes requirements applicable to operation of any civil aeroplane for </a:t>
            </a:r>
            <a:r>
              <a:rPr lang="en-US" sz="2400" dirty="0">
                <a:solidFill>
                  <a:srgbClr val="FF0000"/>
                </a:solidFill>
              </a:rPr>
              <a:t>the </a:t>
            </a:r>
            <a:r>
              <a:rPr lang="en-US" sz="2400" dirty="0" smtClean="0">
                <a:solidFill>
                  <a:srgbClr val="FF0000"/>
                </a:solidFill>
              </a:rPr>
              <a:t>purpose of </a:t>
            </a:r>
            <a:r>
              <a:rPr lang="en-US" sz="2400" dirty="0">
                <a:solidFill>
                  <a:srgbClr val="FF0000"/>
                </a:solidFill>
              </a:rPr>
              <a:t>commercial air transportation </a:t>
            </a:r>
            <a:r>
              <a:rPr lang="en-US" sz="2400" dirty="0"/>
              <a:t>by any operator whose principal place of business is </a:t>
            </a:r>
            <a:r>
              <a:rPr lang="en-US" sz="2400" dirty="0" smtClean="0"/>
              <a:t>in a </a:t>
            </a:r>
            <a:r>
              <a:rPr lang="en-US" sz="2400" dirty="0"/>
              <a:t>JAA Member State, with exceptions indicated in the same code.</a:t>
            </a:r>
          </a:p>
          <a:p>
            <a:pPr algn="l" rtl="0">
              <a:buNone/>
            </a:pPr>
            <a:endParaRPr lang="fa-IR"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428604"/>
            <a:ext cx="8229600" cy="6000792"/>
          </a:xfrm>
        </p:spPr>
        <p:txBody>
          <a:bodyPr>
            <a:normAutofit/>
          </a:bodyPr>
          <a:lstStyle/>
          <a:p>
            <a:pPr algn="l" rtl="0"/>
            <a:r>
              <a:rPr lang="en-US" b="1" dirty="0" smtClean="0">
                <a:solidFill>
                  <a:schemeClr val="tx2"/>
                </a:solidFill>
              </a:rPr>
              <a:t>JAR-OPS 3. Commercial Air Transportation (Helicopters)</a:t>
            </a:r>
          </a:p>
          <a:p>
            <a:pPr algn="l" rtl="0">
              <a:buNone/>
            </a:pPr>
            <a:r>
              <a:rPr lang="en-US" dirty="0" smtClean="0"/>
              <a:t>   This code prescribes requirements applicable to any civil helicopter for the purpose of </a:t>
            </a:r>
            <a:r>
              <a:rPr lang="en-US" dirty="0" smtClean="0">
                <a:solidFill>
                  <a:srgbClr val="FF0000"/>
                </a:solidFill>
              </a:rPr>
              <a:t>commercial air transportation </a:t>
            </a:r>
            <a:r>
              <a:rPr lang="en-US" dirty="0" smtClean="0"/>
              <a:t>by any operator whose principal place of business is in a JAA Member State, with exceptions indicated in the same code.</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14290"/>
            <a:ext cx="8229600" cy="4525963"/>
          </a:xfrm>
        </p:spPr>
        <p:txBody>
          <a:bodyPr>
            <a:noAutofit/>
          </a:bodyPr>
          <a:lstStyle/>
          <a:p>
            <a:pPr algn="l" rtl="0"/>
            <a:r>
              <a:rPr lang="en-US" sz="2000" b="1" dirty="0">
                <a:solidFill>
                  <a:schemeClr val="tx2"/>
                </a:solidFill>
              </a:rPr>
              <a:t>FAR 91. General Operating and Flight Rules</a:t>
            </a:r>
          </a:p>
          <a:p>
            <a:pPr algn="l" rtl="0"/>
            <a:r>
              <a:rPr lang="en-US" sz="2000" b="1" dirty="0">
                <a:solidFill>
                  <a:schemeClr val="tx2"/>
                </a:solidFill>
              </a:rPr>
              <a:t>FAR 101. Moored Balloons, Kites, Unmanned Rockets, and Free Balloons</a:t>
            </a:r>
          </a:p>
          <a:p>
            <a:pPr algn="l" rtl="0">
              <a:buNone/>
            </a:pPr>
            <a:r>
              <a:rPr lang="en-US" sz="2000" b="1" dirty="0" smtClean="0">
                <a:solidFill>
                  <a:schemeClr val="tx2"/>
                </a:solidFill>
              </a:rPr>
              <a:t>     FAR </a:t>
            </a:r>
            <a:r>
              <a:rPr lang="en-US" sz="2000" b="1" dirty="0">
                <a:solidFill>
                  <a:schemeClr val="tx2"/>
                </a:solidFill>
              </a:rPr>
              <a:t>103. </a:t>
            </a:r>
            <a:r>
              <a:rPr lang="en-US" sz="2000" b="1" dirty="0" err="1">
                <a:solidFill>
                  <a:schemeClr val="tx2"/>
                </a:solidFill>
              </a:rPr>
              <a:t>Ultralight</a:t>
            </a:r>
            <a:r>
              <a:rPr lang="en-US" sz="2000" b="1" dirty="0">
                <a:solidFill>
                  <a:schemeClr val="tx2"/>
                </a:solidFill>
              </a:rPr>
              <a:t> Vehicles</a:t>
            </a:r>
          </a:p>
          <a:p>
            <a:pPr algn="l" rtl="0">
              <a:buNone/>
            </a:pPr>
            <a:r>
              <a:rPr lang="en-US" sz="2000" b="1" dirty="0">
                <a:solidFill>
                  <a:schemeClr val="tx2"/>
                </a:solidFill>
              </a:rPr>
              <a:t>FAR 119. Certification: Air Carriers and Commercial Operators</a:t>
            </a:r>
          </a:p>
          <a:p>
            <a:pPr algn="l" rtl="0">
              <a:buNone/>
            </a:pPr>
            <a:endParaRPr lang="en-U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42852"/>
            <a:ext cx="8229600" cy="4525963"/>
          </a:xfrm>
        </p:spPr>
        <p:txBody>
          <a:bodyPr>
            <a:normAutofit fontScale="92500" lnSpcReduction="10000"/>
          </a:bodyPr>
          <a:lstStyle/>
          <a:p>
            <a:pPr algn="l" rtl="0"/>
            <a:r>
              <a:rPr lang="en-US" b="1" dirty="0">
                <a:solidFill>
                  <a:schemeClr val="tx2"/>
                </a:solidFill>
              </a:rPr>
              <a:t>FAR 121. Operating Requirements: Domestic, flag, </a:t>
            </a:r>
            <a:r>
              <a:rPr lang="en-US" b="1" dirty="0" smtClean="0">
                <a:solidFill>
                  <a:schemeClr val="tx2"/>
                </a:solidFill>
              </a:rPr>
              <a:t>and supplemental </a:t>
            </a:r>
            <a:r>
              <a:rPr lang="en-US" b="1" dirty="0">
                <a:solidFill>
                  <a:schemeClr val="tx2"/>
                </a:solidFill>
              </a:rPr>
              <a:t>operations</a:t>
            </a:r>
          </a:p>
          <a:p>
            <a:pPr algn="l" rtl="0">
              <a:buNone/>
            </a:pPr>
            <a:r>
              <a:rPr lang="en-US" dirty="0" smtClean="0"/>
              <a:t>  This </a:t>
            </a:r>
            <a:r>
              <a:rPr lang="en-US" dirty="0"/>
              <a:t>part prescribes rules governing (in particular):</a:t>
            </a:r>
          </a:p>
          <a:p>
            <a:pPr algn="l" rtl="0">
              <a:buNone/>
            </a:pPr>
            <a:r>
              <a:rPr lang="en-US" dirty="0" smtClean="0"/>
              <a:t>  1 </a:t>
            </a:r>
            <a:r>
              <a:rPr lang="en-US" dirty="0"/>
              <a:t>The domestic, flag, and operations of each person who holds an Air Carrier </a:t>
            </a:r>
            <a:r>
              <a:rPr lang="en-US" dirty="0" smtClean="0"/>
              <a:t>Certificate or </a:t>
            </a:r>
            <a:r>
              <a:rPr lang="en-US" dirty="0"/>
              <a:t>Operating Certificate under FAR 119.</a:t>
            </a:r>
          </a:p>
          <a:p>
            <a:pPr algn="l" rtl="0">
              <a:buNone/>
            </a:pPr>
            <a:r>
              <a:rPr lang="en-US" dirty="0" smtClean="0"/>
              <a:t>  2 </a:t>
            </a:r>
            <a:r>
              <a:rPr lang="en-US" dirty="0"/>
              <a:t>Each person employed or used by a certificate holder conducting operations under </a:t>
            </a:r>
            <a:r>
              <a:rPr lang="en-US" dirty="0" smtClean="0"/>
              <a:t>this part</a:t>
            </a:r>
            <a:r>
              <a:rPr lang="en-US" dirty="0"/>
              <a:t>, including maintenance, preventive maintenance, and alteration of aircraft.</a:t>
            </a:r>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8643998" cy="5929354"/>
          </a:xfrm>
        </p:spPr>
        <p:txBody>
          <a:bodyPr>
            <a:normAutofit/>
          </a:bodyPr>
          <a:lstStyle/>
          <a:p>
            <a:pPr algn="l" rtl="0"/>
            <a:r>
              <a:rPr lang="en-US" b="1" dirty="0">
                <a:solidFill>
                  <a:schemeClr val="tx2"/>
                </a:solidFill>
              </a:rPr>
              <a:t>FAR 125. Certification and Operations:</a:t>
            </a:r>
          </a:p>
          <a:p>
            <a:pPr algn="l" rtl="0">
              <a:buNone/>
            </a:pPr>
            <a:r>
              <a:rPr lang="en-US" b="1" dirty="0">
                <a:solidFill>
                  <a:schemeClr val="tx2"/>
                </a:solidFill>
              </a:rPr>
              <a:t>Airplanes having a seating capacity of 20 or </a:t>
            </a:r>
            <a:r>
              <a:rPr lang="en-US" b="1" dirty="0" smtClean="0">
                <a:solidFill>
                  <a:schemeClr val="tx2"/>
                </a:solidFill>
              </a:rPr>
              <a:t>more passengers </a:t>
            </a:r>
            <a:r>
              <a:rPr lang="en-US" b="1" dirty="0">
                <a:solidFill>
                  <a:schemeClr val="tx2"/>
                </a:solidFill>
              </a:rPr>
              <a:t>or a maximum payload capacity </a:t>
            </a:r>
            <a:r>
              <a:rPr lang="en-US" b="1" dirty="0" smtClean="0">
                <a:solidFill>
                  <a:schemeClr val="tx2"/>
                </a:solidFill>
              </a:rPr>
              <a:t>of 6000 </a:t>
            </a:r>
            <a:r>
              <a:rPr lang="en-US" b="1" dirty="0">
                <a:solidFill>
                  <a:schemeClr val="tx2"/>
                </a:solidFill>
              </a:rPr>
              <a:t>pounds or more; and rules governing </a:t>
            </a:r>
            <a:r>
              <a:rPr lang="en-US" b="1" dirty="0" smtClean="0">
                <a:solidFill>
                  <a:schemeClr val="tx2"/>
                </a:solidFill>
              </a:rPr>
              <a:t>persons on </a:t>
            </a:r>
            <a:r>
              <a:rPr lang="en-US" b="1" dirty="0">
                <a:solidFill>
                  <a:schemeClr val="tx2"/>
                </a:solidFill>
              </a:rPr>
              <a:t>board such aircraft</a:t>
            </a:r>
          </a:p>
          <a:p>
            <a:pPr algn="l" rtl="0">
              <a:buNone/>
            </a:pPr>
            <a:r>
              <a:rPr lang="en-US" dirty="0"/>
              <a:t>This part prescribes rules governing the operations of the above-mentioned </a:t>
            </a:r>
            <a:r>
              <a:rPr lang="en-US" dirty="0" smtClean="0"/>
              <a:t>US-registered civil </a:t>
            </a:r>
            <a:r>
              <a:rPr lang="en-US" dirty="0"/>
              <a:t>airplanes when common carriage is not involved, unless they are required to be </a:t>
            </a:r>
            <a:r>
              <a:rPr lang="en-US" dirty="0" smtClean="0"/>
              <a:t>operated under </a:t>
            </a:r>
            <a:r>
              <a:rPr lang="en-US" dirty="0"/>
              <a:t>FAR 121, 129, 135, or 137, and unless other cases described in this part </a:t>
            </a:r>
            <a:r>
              <a:rPr lang="en-US" dirty="0" smtClean="0"/>
              <a:t>are applicable</a:t>
            </a:r>
            <a:r>
              <a:rPr lang="en-US" dirty="0"/>
              <a:t>.</a:t>
            </a:r>
            <a:endParaRPr lang="fa-I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428604"/>
            <a:ext cx="7715304" cy="5214974"/>
          </a:xfrm>
        </p:spPr>
        <p:txBody>
          <a:bodyPr>
            <a:normAutofit fontScale="85000" lnSpcReduction="20000"/>
          </a:bodyPr>
          <a:lstStyle/>
          <a:p>
            <a:pPr algn="l" rtl="0"/>
            <a:r>
              <a:rPr lang="en-US" dirty="0" smtClean="0"/>
              <a:t>The OSTIV,1 for example, publishes a standard for the design of sailplanes and powered sailplanes entitled ‘OSTIV Airworthiness Standard’. This document defines this organization’s vision on this subject.</a:t>
            </a:r>
          </a:p>
          <a:p>
            <a:pPr algn="l" rtl="0"/>
            <a:r>
              <a:rPr lang="en-US" dirty="0" smtClean="0"/>
              <a:t> However, if anyone applies for the certification of a sailplane in Europe, they must make reference to JAR 22,2 ‘Sailplanes and Powered Sailplanes’, because this is the only set of sailplane airworthiness standards with legal value, adopted by all JAA national authorities. </a:t>
            </a:r>
          </a:p>
          <a:p>
            <a:pPr algn="l" rtl="0"/>
            <a:r>
              <a:rPr lang="en-US" dirty="0" smtClean="0"/>
              <a:t>This means that the OSTIV Standard can only be a guide as well as a valuable reference point (also for the JAR 22 Study Group).</a:t>
            </a:r>
          </a:p>
          <a:p>
            <a:endParaRPr lang="en-US" dirty="0"/>
          </a:p>
        </p:txBody>
      </p:sp>
      <p:pic>
        <p:nvPicPr>
          <p:cNvPr id="1027" name="Picture 3"/>
          <p:cNvPicPr>
            <a:picLocks noChangeAspect="1" noChangeArrowheads="1"/>
          </p:cNvPicPr>
          <p:nvPr/>
        </p:nvPicPr>
        <p:blipFill>
          <a:blip r:embed="rId2"/>
          <a:srcRect/>
          <a:stretch>
            <a:fillRect/>
          </a:stretch>
        </p:blipFill>
        <p:spPr bwMode="auto">
          <a:xfrm>
            <a:off x="642910" y="6072206"/>
            <a:ext cx="5648325" cy="2667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66"/>
            <a:ext cx="8229600" cy="5857916"/>
          </a:xfrm>
        </p:spPr>
        <p:txBody>
          <a:bodyPr>
            <a:normAutofit fontScale="85000" lnSpcReduction="10000"/>
          </a:bodyPr>
          <a:lstStyle/>
          <a:p>
            <a:pPr algn="l" rtl="0"/>
            <a:r>
              <a:rPr lang="en-US" b="1" dirty="0">
                <a:solidFill>
                  <a:schemeClr val="tx2"/>
                </a:solidFill>
              </a:rPr>
              <a:t>FAR 129. Operations: Foreign air carriers </a:t>
            </a:r>
            <a:r>
              <a:rPr lang="en-US" b="1" dirty="0" smtClean="0">
                <a:solidFill>
                  <a:schemeClr val="tx2"/>
                </a:solidFill>
              </a:rPr>
              <a:t>and foreign </a:t>
            </a:r>
            <a:r>
              <a:rPr lang="en-US" b="1" dirty="0">
                <a:solidFill>
                  <a:schemeClr val="tx2"/>
                </a:solidFill>
              </a:rPr>
              <a:t>operators of US-registered aircraft engaged </a:t>
            </a:r>
            <a:r>
              <a:rPr lang="en-US" b="1" dirty="0" smtClean="0">
                <a:solidFill>
                  <a:schemeClr val="tx2"/>
                </a:solidFill>
              </a:rPr>
              <a:t>in common </a:t>
            </a:r>
            <a:r>
              <a:rPr lang="en-US" b="1" dirty="0">
                <a:solidFill>
                  <a:schemeClr val="tx2"/>
                </a:solidFill>
              </a:rPr>
              <a:t>carriage</a:t>
            </a:r>
          </a:p>
          <a:p>
            <a:pPr algn="l" rtl="0">
              <a:buNone/>
            </a:pPr>
            <a:r>
              <a:rPr lang="en-US" dirty="0" smtClean="0"/>
              <a:t>   This </a:t>
            </a:r>
            <a:r>
              <a:rPr lang="en-US" dirty="0"/>
              <a:t>part prescribes rules governing the operations within the Unites States of each </a:t>
            </a:r>
            <a:r>
              <a:rPr lang="en-US" dirty="0" smtClean="0"/>
              <a:t>foreign air </a:t>
            </a:r>
            <a:r>
              <a:rPr lang="en-US" dirty="0"/>
              <a:t>carrier holding (defined) permits issued by the Civil Aeronautic Board of the US </a:t>
            </a:r>
            <a:r>
              <a:rPr lang="en-US" dirty="0" smtClean="0"/>
              <a:t>Department of </a:t>
            </a:r>
            <a:r>
              <a:rPr lang="en-US" dirty="0"/>
              <a:t>Transportation</a:t>
            </a:r>
            <a:r>
              <a:rPr lang="en-US" dirty="0" smtClean="0"/>
              <a:t>.</a:t>
            </a:r>
          </a:p>
          <a:p>
            <a:pPr algn="l" rtl="0">
              <a:buNone/>
            </a:pPr>
            <a:endParaRPr lang="en-US" dirty="0"/>
          </a:p>
          <a:p>
            <a:pPr algn="l" rtl="0"/>
            <a:r>
              <a:rPr lang="en-US" b="1" dirty="0" smtClean="0">
                <a:solidFill>
                  <a:schemeClr val="tx2"/>
                </a:solidFill>
              </a:rPr>
              <a:t>FAR </a:t>
            </a:r>
            <a:r>
              <a:rPr lang="en-US" b="1" dirty="0">
                <a:solidFill>
                  <a:schemeClr val="tx2"/>
                </a:solidFill>
              </a:rPr>
              <a:t>133. Rotorcraft External-Load Operations</a:t>
            </a:r>
          </a:p>
          <a:p>
            <a:pPr algn="l" rtl="0">
              <a:buNone/>
            </a:pPr>
            <a:r>
              <a:rPr lang="en-US" dirty="0"/>
              <a:t>This part prescribes airworthiness and operating certification rules for rotorcraft used in </a:t>
            </a:r>
            <a:r>
              <a:rPr lang="en-US" dirty="0" smtClean="0"/>
              <a:t>the above-mentioned </a:t>
            </a:r>
            <a:r>
              <a:rPr lang="en-US" dirty="0"/>
              <a:t>operations in the United States by anyone, with the exceptions defined </a:t>
            </a:r>
            <a:r>
              <a:rPr lang="en-US" dirty="0" smtClean="0"/>
              <a:t>in the </a:t>
            </a:r>
            <a:r>
              <a:rPr lang="en-US" dirty="0"/>
              <a:t>same </a:t>
            </a:r>
            <a:r>
              <a:rPr lang="en-US" dirty="0" smtClean="0"/>
              <a:t>document.</a:t>
            </a:r>
            <a:endParaRPr lang="fa-I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229600" cy="5668971"/>
          </a:xfrm>
        </p:spPr>
        <p:txBody>
          <a:bodyPr>
            <a:normAutofit fontScale="92500" lnSpcReduction="20000"/>
          </a:bodyPr>
          <a:lstStyle/>
          <a:p>
            <a:pPr algn="l" rtl="0"/>
            <a:r>
              <a:rPr lang="en-US" b="1" dirty="0">
                <a:solidFill>
                  <a:schemeClr val="tx2"/>
                </a:solidFill>
              </a:rPr>
              <a:t>FAR 135. Operating Requirements:</a:t>
            </a:r>
          </a:p>
          <a:p>
            <a:pPr algn="l" rtl="0">
              <a:buNone/>
            </a:pPr>
            <a:r>
              <a:rPr lang="en-US" b="1" dirty="0">
                <a:solidFill>
                  <a:schemeClr val="tx2"/>
                </a:solidFill>
              </a:rPr>
              <a:t>Commuter and on-demand operations and rules </a:t>
            </a:r>
            <a:r>
              <a:rPr lang="en-US" b="1" dirty="0" smtClean="0">
                <a:solidFill>
                  <a:schemeClr val="tx2"/>
                </a:solidFill>
              </a:rPr>
              <a:t>governing persons </a:t>
            </a:r>
            <a:r>
              <a:rPr lang="en-US" b="1" dirty="0">
                <a:solidFill>
                  <a:schemeClr val="tx2"/>
                </a:solidFill>
              </a:rPr>
              <a:t>on board such aircraft</a:t>
            </a:r>
          </a:p>
          <a:p>
            <a:pPr algn="l" rtl="0">
              <a:buNone/>
            </a:pPr>
            <a:r>
              <a:rPr lang="en-US" dirty="0"/>
              <a:t>This part prescribes rules governing the commuter or on-demand operations of each </a:t>
            </a:r>
            <a:r>
              <a:rPr lang="en-US" dirty="0" smtClean="0"/>
              <a:t>person who </a:t>
            </a:r>
            <a:r>
              <a:rPr lang="en-US" dirty="0"/>
              <a:t>holds or is required to hold an Air Carrier Certificate or Operating Certificate under </a:t>
            </a:r>
            <a:r>
              <a:rPr lang="en-US" dirty="0" smtClean="0"/>
              <a:t>FAR 119 </a:t>
            </a:r>
            <a:r>
              <a:rPr lang="en-US" dirty="0"/>
              <a:t>and relevant items.</a:t>
            </a:r>
          </a:p>
          <a:p>
            <a:pPr algn="l" rtl="0"/>
            <a:r>
              <a:rPr lang="en-US" b="1" dirty="0" smtClean="0">
                <a:solidFill>
                  <a:schemeClr val="tx2"/>
                </a:solidFill>
              </a:rPr>
              <a:t> </a:t>
            </a:r>
            <a:r>
              <a:rPr lang="en-US" b="1" dirty="0">
                <a:solidFill>
                  <a:schemeClr val="tx2"/>
                </a:solidFill>
              </a:rPr>
              <a:t>FAR 137. Agricultural Aircraft Operations</a:t>
            </a:r>
          </a:p>
          <a:p>
            <a:pPr algn="l" rtl="0">
              <a:buNone/>
            </a:pPr>
            <a:r>
              <a:rPr lang="en-US" dirty="0"/>
              <a:t>This part prescribes rules governing agricultural operations within the United States and </a:t>
            </a:r>
            <a:r>
              <a:rPr lang="en-US" dirty="0" smtClean="0"/>
              <a:t>the issue </a:t>
            </a:r>
            <a:r>
              <a:rPr lang="en-US" dirty="0"/>
              <a:t>of commercial and private agricultural aircraft operator certificates for those operations.</a:t>
            </a:r>
            <a:endParaRPr lang="fa-I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500042"/>
            <a:ext cx="8229600" cy="4525963"/>
          </a:xfrm>
        </p:spPr>
        <p:txBody>
          <a:bodyPr>
            <a:normAutofit fontScale="70000" lnSpcReduction="20000"/>
          </a:bodyPr>
          <a:lstStyle/>
          <a:p>
            <a:pPr algn="l" rtl="0"/>
            <a:r>
              <a:rPr lang="en-US" b="1" dirty="0">
                <a:solidFill>
                  <a:schemeClr val="tx2"/>
                </a:solidFill>
              </a:rPr>
              <a:t>FAR 145. Repair Stations</a:t>
            </a:r>
          </a:p>
          <a:p>
            <a:pPr algn="l" rtl="0">
              <a:buNone/>
            </a:pPr>
            <a:r>
              <a:rPr lang="en-US" dirty="0" smtClean="0"/>
              <a:t>     This </a:t>
            </a:r>
            <a:r>
              <a:rPr lang="en-US" dirty="0"/>
              <a:t>part describes how to obtain a repair station certificate. This part also contains the </a:t>
            </a:r>
            <a:r>
              <a:rPr lang="en-US" dirty="0" smtClean="0"/>
              <a:t>rules a </a:t>
            </a:r>
            <a:r>
              <a:rPr lang="en-US" dirty="0"/>
              <a:t>certificated repair station must follow relating to its performance of maintenance, </a:t>
            </a:r>
            <a:r>
              <a:rPr lang="en-US" dirty="0" smtClean="0"/>
              <a:t>preventive maintenance </a:t>
            </a:r>
            <a:r>
              <a:rPr lang="en-US" dirty="0"/>
              <a:t>or alterations of an aircraft, airframe, aircraft engine, propeller, appliance, or </a:t>
            </a:r>
            <a:r>
              <a:rPr lang="en-US" dirty="0" smtClean="0"/>
              <a:t>component part </a:t>
            </a:r>
            <a:r>
              <a:rPr lang="en-US" dirty="0"/>
              <a:t>to which FAR 43 applies. It also applies to any person who holds, or is </a:t>
            </a:r>
            <a:r>
              <a:rPr lang="en-US" dirty="0" smtClean="0"/>
              <a:t>required to </a:t>
            </a:r>
            <a:r>
              <a:rPr lang="en-US" dirty="0"/>
              <a:t>hold, a repair station certificate issued under this part.</a:t>
            </a:r>
          </a:p>
          <a:p>
            <a:pPr algn="l" rtl="0"/>
            <a:r>
              <a:rPr lang="en-US" b="1" dirty="0" smtClean="0">
                <a:solidFill>
                  <a:schemeClr val="tx2"/>
                </a:solidFill>
              </a:rPr>
              <a:t> </a:t>
            </a:r>
            <a:r>
              <a:rPr lang="en-US" b="1" dirty="0">
                <a:solidFill>
                  <a:schemeClr val="tx2"/>
                </a:solidFill>
              </a:rPr>
              <a:t>FAR 147. Aviation Maintenance Technician Schools</a:t>
            </a:r>
          </a:p>
          <a:p>
            <a:pPr algn="l" rtl="0">
              <a:buNone/>
            </a:pPr>
            <a:r>
              <a:rPr lang="en-US" dirty="0" smtClean="0"/>
              <a:t>     This </a:t>
            </a:r>
            <a:r>
              <a:rPr lang="en-US" dirty="0"/>
              <a:t>part prescribes the requirements for issuing aviation maintenance technician </a:t>
            </a:r>
            <a:r>
              <a:rPr lang="en-US" dirty="0" smtClean="0"/>
              <a:t>school certificates </a:t>
            </a:r>
            <a:r>
              <a:rPr lang="en-US" dirty="0"/>
              <a:t>and associated ratings and the general operating rules for the holders of </a:t>
            </a:r>
            <a:r>
              <a:rPr lang="en-US" dirty="0" smtClean="0"/>
              <a:t>those certificates </a:t>
            </a:r>
            <a:r>
              <a:rPr lang="en-US" dirty="0"/>
              <a:t>and ratings.</a:t>
            </a:r>
            <a:endParaRPr lang="fa-I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8229600" cy="6072230"/>
          </a:xfrm>
        </p:spPr>
        <p:txBody>
          <a:bodyPr>
            <a:normAutofit fontScale="92500" lnSpcReduction="10000"/>
          </a:bodyPr>
          <a:lstStyle/>
          <a:p>
            <a:pPr algn="l" rtl="0"/>
            <a:r>
              <a:rPr lang="en-US" b="1" dirty="0">
                <a:solidFill>
                  <a:schemeClr val="tx2"/>
                </a:solidFill>
              </a:rPr>
              <a:t>JAR-AWO. All Weather Operations</a:t>
            </a:r>
          </a:p>
          <a:p>
            <a:pPr algn="l" rtl="0">
              <a:buNone/>
            </a:pPr>
            <a:r>
              <a:rPr lang="en-US" dirty="0"/>
              <a:t>This code prescribes requirements for:</a:t>
            </a:r>
          </a:p>
          <a:p>
            <a:pPr algn="l" rtl="0">
              <a:buNone/>
            </a:pPr>
            <a:r>
              <a:rPr lang="en-US" dirty="0"/>
              <a:t>1 Automatic landing systems.</a:t>
            </a:r>
          </a:p>
          <a:p>
            <a:pPr algn="l" rtl="0">
              <a:buNone/>
            </a:pPr>
            <a:r>
              <a:rPr lang="en-US" dirty="0"/>
              <a:t>2 Airworthiness certification of </a:t>
            </a:r>
            <a:r>
              <a:rPr lang="en-US" dirty="0" err="1"/>
              <a:t>aeroplanes</a:t>
            </a:r>
            <a:r>
              <a:rPr lang="en-US" dirty="0"/>
              <a:t> for operations with decision heights of 60 m (200 </a:t>
            </a:r>
            <a:r>
              <a:rPr lang="en-US" dirty="0" smtClean="0"/>
              <a:t>ft)down </a:t>
            </a:r>
            <a:r>
              <a:rPr lang="en-US" dirty="0"/>
              <a:t>to 30 m (100 ft) – Category 2 operations.</a:t>
            </a:r>
          </a:p>
          <a:p>
            <a:pPr algn="l" rtl="0">
              <a:buNone/>
            </a:pPr>
            <a:r>
              <a:rPr lang="en-US" dirty="0"/>
              <a:t>3 Airworthiness certification of </a:t>
            </a:r>
            <a:r>
              <a:rPr lang="en-US" dirty="0" err="1"/>
              <a:t>aeroplanes</a:t>
            </a:r>
            <a:r>
              <a:rPr lang="en-US" dirty="0"/>
              <a:t> for operations with decision height below </a:t>
            </a:r>
            <a:r>
              <a:rPr lang="en-US" dirty="0" smtClean="0"/>
              <a:t>30m(100 </a:t>
            </a:r>
            <a:r>
              <a:rPr lang="en-US" dirty="0"/>
              <a:t>ft) or no decision height – Category 3 operations.</a:t>
            </a:r>
          </a:p>
          <a:p>
            <a:pPr algn="l" rtl="0">
              <a:buNone/>
            </a:pPr>
            <a:r>
              <a:rPr lang="en-US" dirty="0"/>
              <a:t>4 Directional guidance for take-off in low visibility</a:t>
            </a:r>
            <a:r>
              <a:rPr lang="en-US" dirty="0" smtClean="0"/>
              <a:t>.</a:t>
            </a:r>
          </a:p>
          <a:p>
            <a:pPr algn="l" rtl="0">
              <a:buNone/>
            </a:pPr>
            <a:endParaRPr lang="en-US" dirty="0"/>
          </a:p>
          <a:p>
            <a:pPr algn="l" rtl="0"/>
            <a:r>
              <a:rPr lang="en-US" b="1" dirty="0" smtClean="0"/>
              <a:t> </a:t>
            </a:r>
            <a:r>
              <a:rPr lang="en-US" b="1" dirty="0"/>
              <a:t>JAR/CS-VLR. Very Light Rotorcraft</a:t>
            </a:r>
            <a:endParaRPr lang="fa-I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285728"/>
            <a:ext cx="8229600" cy="5786478"/>
          </a:xfrm>
        </p:spPr>
        <p:txBody>
          <a:bodyPr>
            <a:normAutofit fontScale="92500"/>
          </a:bodyPr>
          <a:lstStyle/>
          <a:p>
            <a:pPr algn="l" rtl="0"/>
            <a:r>
              <a:rPr lang="en-US" b="1" dirty="0">
                <a:solidFill>
                  <a:schemeClr val="tx2"/>
                </a:solidFill>
              </a:rPr>
              <a:t>References for certification of parts of aircraft</a:t>
            </a:r>
          </a:p>
          <a:p>
            <a:pPr algn="l" rtl="0">
              <a:buNone/>
            </a:pPr>
            <a:r>
              <a:rPr lang="en-US" dirty="0"/>
              <a:t>1 Joint Technical Standard Order authorization (JTSO) (JAR 21 Subpart O).</a:t>
            </a:r>
          </a:p>
          <a:p>
            <a:pPr algn="l" rtl="0">
              <a:buNone/>
            </a:pPr>
            <a:r>
              <a:rPr lang="en-US" dirty="0"/>
              <a:t>2 Technical Standard Order (TSO) (FAA AC 20–110).</a:t>
            </a:r>
          </a:p>
          <a:p>
            <a:pPr algn="l" rtl="0">
              <a:buNone/>
            </a:pPr>
            <a:r>
              <a:rPr lang="en-US" dirty="0"/>
              <a:t>3 Joint Part Approval authorization (JPA) (JAR 21 Subpart P).</a:t>
            </a:r>
          </a:p>
          <a:p>
            <a:pPr algn="l" rtl="0">
              <a:buNone/>
            </a:pPr>
            <a:r>
              <a:rPr lang="en-US" dirty="0"/>
              <a:t>4 Part Manufacturer Approval (PMA) (FAR 21.303).</a:t>
            </a:r>
          </a:p>
          <a:p>
            <a:pPr algn="l" rtl="0">
              <a:buNone/>
            </a:pPr>
            <a:r>
              <a:rPr lang="en-US" dirty="0"/>
              <a:t>5 Military and industrial specifications.</a:t>
            </a:r>
          </a:p>
          <a:p>
            <a:pPr algn="l" rtl="0">
              <a:buNone/>
            </a:pPr>
            <a:r>
              <a:rPr lang="en-US" dirty="0"/>
              <a:t>6 Specifications written in the aircraft certification process.</a:t>
            </a:r>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i="1" dirty="0"/>
              <a:t>JARs and FARs</a:t>
            </a:r>
            <a:br>
              <a:rPr lang="en-US" b="1" i="1" dirty="0"/>
            </a:br>
            <a:r>
              <a:rPr lang="en-US" dirty="0"/>
              <a:t>When the JAR requirements were first issued in the 1970s, several different standards for aircraft</a:t>
            </a:r>
            <a:br>
              <a:rPr lang="en-US" dirty="0"/>
            </a:br>
            <a:r>
              <a:rPr lang="en-US" dirty="0"/>
              <a:t>certification were in force in different countries.</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428604"/>
            <a:ext cx="8229600" cy="5572164"/>
          </a:xfrm>
        </p:spPr>
        <p:txBody>
          <a:bodyPr>
            <a:normAutofit fontScale="92500"/>
          </a:bodyPr>
          <a:lstStyle/>
          <a:p>
            <a:pPr algn="l" rtl="0"/>
            <a:r>
              <a:rPr lang="en-US" dirty="0"/>
              <a:t>Federal Aviation Regulations (FARs) issued</a:t>
            </a:r>
          </a:p>
          <a:p>
            <a:pPr algn="l" rtl="0">
              <a:buNone/>
            </a:pPr>
            <a:r>
              <a:rPr lang="en-US" dirty="0" smtClean="0"/>
              <a:t>    by </a:t>
            </a:r>
            <a:r>
              <a:rPr lang="en-US" dirty="0"/>
              <a:t>the FAA, adopted in the United States </a:t>
            </a:r>
          </a:p>
          <a:p>
            <a:pPr algn="l" rtl="0"/>
            <a:r>
              <a:rPr lang="en-US" dirty="0" smtClean="0"/>
              <a:t>In </a:t>
            </a:r>
            <a:r>
              <a:rPr lang="en-US" dirty="0"/>
              <a:t>the UK, </a:t>
            </a:r>
            <a:r>
              <a:rPr lang="en-US" dirty="0" smtClean="0"/>
              <a:t>the </a:t>
            </a:r>
            <a:r>
              <a:rPr lang="en-US" dirty="0"/>
              <a:t>Civil Aviation Authority that in 1972 replaced the Air Registration Board (ARB)</a:t>
            </a:r>
          </a:p>
          <a:p>
            <a:pPr algn="l" rtl="0">
              <a:buNone/>
            </a:pPr>
            <a:r>
              <a:rPr lang="en-US" dirty="0"/>
              <a:t>made use of the British Civil Air Regulations (BCARs). </a:t>
            </a:r>
            <a:endParaRPr lang="en-US" dirty="0" smtClean="0"/>
          </a:p>
          <a:p>
            <a:pPr algn="l" rtl="0"/>
            <a:r>
              <a:rPr lang="en-US" dirty="0" smtClean="0"/>
              <a:t>In </a:t>
            </a:r>
            <a:r>
              <a:rPr lang="en-US" dirty="0"/>
              <a:t>France the </a:t>
            </a:r>
            <a:r>
              <a:rPr lang="en-US" i="1" dirty="0"/>
              <a:t>Direction </a:t>
            </a:r>
            <a:r>
              <a:rPr lang="en-US" i="1" dirty="0" err="1"/>
              <a:t>Générale</a:t>
            </a:r>
            <a:r>
              <a:rPr lang="en-US" i="1" dirty="0"/>
              <a:t> de</a:t>
            </a:r>
          </a:p>
          <a:p>
            <a:pPr algn="l" rtl="0">
              <a:buNone/>
            </a:pPr>
            <a:r>
              <a:rPr lang="en-US" i="1" dirty="0" err="1"/>
              <a:t>l’Aviation</a:t>
            </a:r>
            <a:r>
              <a:rPr lang="en-US" i="1" dirty="0"/>
              <a:t> </a:t>
            </a:r>
            <a:r>
              <a:rPr lang="en-US" i="1" dirty="0" err="1"/>
              <a:t>Civile</a:t>
            </a:r>
            <a:r>
              <a:rPr lang="en-US" i="1" dirty="0"/>
              <a:t> (DGAC) had the </a:t>
            </a:r>
            <a:r>
              <a:rPr lang="en-US" i="1" dirty="0" err="1"/>
              <a:t>Régles</a:t>
            </a:r>
            <a:r>
              <a:rPr lang="en-US" i="1" dirty="0"/>
              <a:t> AIR. </a:t>
            </a:r>
            <a:endParaRPr lang="en-US" i="1" dirty="0" smtClean="0"/>
          </a:p>
          <a:p>
            <a:pPr algn="l" rtl="0"/>
            <a:r>
              <a:rPr lang="en-US" i="1" dirty="0" smtClean="0"/>
              <a:t>In </a:t>
            </a:r>
            <a:r>
              <a:rPr lang="en-US" i="1" dirty="0"/>
              <a:t>Germany the </a:t>
            </a:r>
            <a:r>
              <a:rPr lang="en-US" i="1" dirty="0" err="1"/>
              <a:t>Luftfahrt</a:t>
            </a:r>
            <a:r>
              <a:rPr lang="en-US" i="1" dirty="0"/>
              <a:t> </a:t>
            </a:r>
            <a:r>
              <a:rPr lang="en-US" i="1" dirty="0" err="1"/>
              <a:t>Bundesamt</a:t>
            </a:r>
            <a:r>
              <a:rPr lang="en-US" i="1" dirty="0"/>
              <a:t> had its</a:t>
            </a:r>
          </a:p>
          <a:p>
            <a:pPr algn="l" rtl="0">
              <a:buNone/>
            </a:pPr>
            <a:r>
              <a:rPr lang="en-US" dirty="0"/>
              <a:t>own regulations for sailplanes.</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571480"/>
            <a:ext cx="8229600" cy="5572164"/>
          </a:xfrm>
        </p:spPr>
        <p:txBody>
          <a:bodyPr>
            <a:normAutofit/>
          </a:bodyPr>
          <a:lstStyle/>
          <a:p>
            <a:pPr algn="l" rtl="0"/>
            <a:r>
              <a:rPr lang="en-US" dirty="0"/>
              <a:t>Finally, on 1 January 1992, the JARs became part of the regulations of the European</a:t>
            </a:r>
          </a:p>
          <a:p>
            <a:pPr algn="l" rtl="0">
              <a:buNone/>
            </a:pPr>
            <a:r>
              <a:rPr lang="en-US" dirty="0" smtClean="0"/>
              <a:t>    Community</a:t>
            </a:r>
            <a:r>
              <a:rPr lang="en-US" dirty="0"/>
              <a:t>, assuming legal status in the Community Countries (all existing equivalent </a:t>
            </a:r>
            <a:r>
              <a:rPr lang="en-US" dirty="0" smtClean="0"/>
              <a:t>regulations had </a:t>
            </a:r>
            <a:r>
              <a:rPr lang="en-US" dirty="0"/>
              <a:t>to be superseded). </a:t>
            </a:r>
            <a:endParaRPr lang="en-US" dirty="0" smtClean="0"/>
          </a:p>
          <a:p>
            <a:pPr algn="l" rtl="0">
              <a:buNone/>
            </a:pPr>
            <a:r>
              <a:rPr lang="en-US" dirty="0" smtClean="0"/>
              <a:t>   At </a:t>
            </a:r>
            <a:r>
              <a:rPr lang="en-US" dirty="0"/>
              <a:t>present, only JARs (now replaced by the EASA </a:t>
            </a:r>
            <a:r>
              <a:rPr lang="en-US" dirty="0" smtClean="0"/>
              <a:t>regulations, as </a:t>
            </a:r>
            <a:r>
              <a:rPr lang="en-US" dirty="0"/>
              <a:t>we will see) and FARs (or derivative regulations) are in practical use.</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8643998" cy="5929354"/>
          </a:xfrm>
        </p:spPr>
        <p:txBody>
          <a:bodyPr>
            <a:normAutofit lnSpcReduction="10000"/>
          </a:bodyPr>
          <a:lstStyle/>
          <a:p>
            <a:pPr algn="ctr" rtl="0">
              <a:buNone/>
            </a:pPr>
            <a:r>
              <a:rPr lang="en-US" sz="5800" b="1" i="1" dirty="0">
                <a:solidFill>
                  <a:srgbClr val="FF0000"/>
                </a:solidFill>
              </a:rPr>
              <a:t>List of JARs and </a:t>
            </a:r>
            <a:r>
              <a:rPr lang="en-US" sz="5800" b="1" i="1" dirty="0" smtClean="0">
                <a:solidFill>
                  <a:srgbClr val="FF0000"/>
                </a:solidFill>
              </a:rPr>
              <a:t>FARs </a:t>
            </a:r>
            <a:r>
              <a:rPr lang="en-US" sz="5800" b="1" i="1" dirty="0">
                <a:solidFill>
                  <a:srgbClr val="FF0000"/>
                </a:solidFill>
              </a:rPr>
              <a:t>directly or indirectly </a:t>
            </a:r>
            <a:r>
              <a:rPr lang="en-US" sz="5800" b="1" i="1" dirty="0" smtClean="0">
                <a:solidFill>
                  <a:srgbClr val="FF0000"/>
                </a:solidFill>
              </a:rPr>
              <a:t>related to </a:t>
            </a:r>
            <a:r>
              <a:rPr lang="en-US" sz="5800" b="1" i="1" dirty="0">
                <a:solidFill>
                  <a:srgbClr val="FF0000"/>
                </a:solidFill>
              </a:rPr>
              <a:t>airworthiness </a:t>
            </a:r>
            <a:r>
              <a:rPr lang="en-US" sz="5800" b="1" i="1" dirty="0" smtClean="0">
                <a:solidFill>
                  <a:srgbClr val="FF0000"/>
                </a:solidFill>
              </a:rPr>
              <a:t>certification</a:t>
            </a:r>
          </a:p>
          <a:p>
            <a:pPr algn="ctr" rtl="0"/>
            <a:endParaRPr lang="en-US" b="1" i="1" dirty="0"/>
          </a:p>
          <a:p>
            <a:pPr algn="l" rtl="0"/>
            <a:r>
              <a:rPr lang="en-US" b="1" dirty="0">
                <a:solidFill>
                  <a:schemeClr val="tx2"/>
                </a:solidFill>
              </a:rPr>
              <a:t>JAR </a:t>
            </a:r>
            <a:r>
              <a:rPr lang="en-US" b="1" dirty="0" smtClean="0">
                <a:solidFill>
                  <a:schemeClr val="tx2"/>
                </a:solidFill>
              </a:rPr>
              <a:t>1/FAR </a:t>
            </a:r>
            <a:r>
              <a:rPr lang="en-US" b="1" dirty="0">
                <a:solidFill>
                  <a:schemeClr val="tx2"/>
                </a:solidFill>
              </a:rPr>
              <a:t>1. Definitions and </a:t>
            </a:r>
            <a:r>
              <a:rPr lang="en-US" b="1" dirty="0" smtClean="0">
                <a:solidFill>
                  <a:schemeClr val="tx2"/>
                </a:solidFill>
              </a:rPr>
              <a:t>Abbreviations</a:t>
            </a:r>
          </a:p>
          <a:p>
            <a:pPr algn="l" rtl="0"/>
            <a:endParaRPr lang="en-US" b="1" dirty="0" smtClean="0">
              <a:solidFill>
                <a:schemeClr val="tx2"/>
              </a:solidFill>
            </a:endParaRPr>
          </a:p>
          <a:p>
            <a:pPr algn="l" rtl="0"/>
            <a:r>
              <a:rPr lang="en-US" b="1" dirty="0">
                <a:solidFill>
                  <a:schemeClr val="tx2"/>
                </a:solidFill>
              </a:rPr>
              <a:t>JAR 11. JAA Regulatory and Related </a:t>
            </a:r>
            <a:r>
              <a:rPr lang="en-US" b="1" dirty="0" smtClean="0">
                <a:solidFill>
                  <a:schemeClr val="tx2"/>
                </a:solidFill>
              </a:rPr>
              <a:t>Procedures</a:t>
            </a:r>
          </a:p>
          <a:p>
            <a:pPr algn="ctr" rtl="0"/>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357166"/>
            <a:ext cx="8229600" cy="5929354"/>
          </a:xfrm>
        </p:spPr>
        <p:txBody>
          <a:bodyPr>
            <a:normAutofit/>
          </a:bodyPr>
          <a:lstStyle/>
          <a:p>
            <a:pPr algn="l" rtl="0"/>
            <a:r>
              <a:rPr lang="en-US" b="1" dirty="0">
                <a:solidFill>
                  <a:schemeClr val="tx2"/>
                </a:solidFill>
              </a:rPr>
              <a:t>FAR 11. General Rulemaking Procedure</a:t>
            </a:r>
          </a:p>
          <a:p>
            <a:pPr algn="l" rtl="0">
              <a:buNone/>
            </a:pPr>
            <a:r>
              <a:rPr lang="en-US" dirty="0"/>
              <a:t>This part applies to the issuance, amendment, and repeal of any regulation for which </a:t>
            </a:r>
            <a:r>
              <a:rPr lang="en-US" dirty="0" smtClean="0"/>
              <a:t>the FAA </a:t>
            </a:r>
            <a:r>
              <a:rPr lang="en-US" dirty="0"/>
              <a:t>follows public rulemaking procedures under the Administrative Procedure Act (‘APA</a:t>
            </a:r>
            <a:r>
              <a:rPr lang="en-US" dirty="0" smtClean="0"/>
              <a:t>’).</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285728"/>
            <a:ext cx="8901114" cy="5857916"/>
          </a:xfrm>
        </p:spPr>
        <p:txBody>
          <a:bodyPr>
            <a:normAutofit fontScale="85000" lnSpcReduction="10000"/>
          </a:bodyPr>
          <a:lstStyle/>
          <a:p>
            <a:pPr algn="l" rtl="0"/>
            <a:r>
              <a:rPr lang="en-US" b="1" dirty="0" smtClean="0">
                <a:solidFill>
                  <a:schemeClr val="tx2"/>
                </a:solidFill>
              </a:rPr>
              <a:t>JAR </a:t>
            </a:r>
            <a:r>
              <a:rPr lang="en-US" b="1" dirty="0">
                <a:solidFill>
                  <a:schemeClr val="tx2"/>
                </a:solidFill>
              </a:rPr>
              <a:t>21. Certification Procedures for Aircraft and </a:t>
            </a:r>
            <a:r>
              <a:rPr lang="en-US" b="1" dirty="0" smtClean="0">
                <a:solidFill>
                  <a:schemeClr val="tx2"/>
                </a:solidFill>
              </a:rPr>
              <a:t>Related Products </a:t>
            </a:r>
            <a:r>
              <a:rPr lang="en-US" b="1" dirty="0">
                <a:solidFill>
                  <a:schemeClr val="tx2"/>
                </a:solidFill>
              </a:rPr>
              <a:t>and Parts</a:t>
            </a:r>
          </a:p>
          <a:p>
            <a:pPr algn="l" rtl="0">
              <a:buNone/>
            </a:pPr>
            <a:r>
              <a:rPr lang="en-US" b="1" dirty="0" smtClean="0">
                <a:solidFill>
                  <a:schemeClr val="tx2"/>
                </a:solidFill>
              </a:rPr>
              <a:t>   </a:t>
            </a:r>
            <a:r>
              <a:rPr lang="en-US" b="1" dirty="0">
                <a:solidFill>
                  <a:schemeClr val="tx2"/>
                </a:solidFill>
              </a:rPr>
              <a:t>FAR 21. Certification Procedures for Products and Parts</a:t>
            </a:r>
          </a:p>
          <a:p>
            <a:pPr algn="l" rtl="0">
              <a:buNone/>
            </a:pPr>
            <a:endParaRPr lang="en-US" dirty="0">
              <a:solidFill>
                <a:schemeClr val="tx2"/>
              </a:solidFill>
            </a:endParaRPr>
          </a:p>
          <a:p>
            <a:pPr algn="l" rtl="0">
              <a:buNone/>
            </a:pPr>
            <a:r>
              <a:rPr lang="en-US" b="1" dirty="0" smtClean="0">
                <a:solidFill>
                  <a:schemeClr val="tx2"/>
                </a:solidFill>
              </a:rPr>
              <a:t>   JAR </a:t>
            </a:r>
            <a:r>
              <a:rPr lang="en-US" b="1" dirty="0">
                <a:solidFill>
                  <a:schemeClr val="tx2"/>
                </a:solidFill>
              </a:rPr>
              <a:t>22. Sailplanes and Powered </a:t>
            </a:r>
            <a:r>
              <a:rPr lang="en-US" b="1" dirty="0" smtClean="0">
                <a:solidFill>
                  <a:schemeClr val="tx2"/>
                </a:solidFill>
              </a:rPr>
              <a:t>Sailplane</a:t>
            </a:r>
          </a:p>
          <a:p>
            <a:pPr algn="l" rtl="0">
              <a:buNone/>
            </a:pPr>
            <a:endParaRPr lang="en-US" dirty="0">
              <a:solidFill>
                <a:schemeClr val="tx2"/>
              </a:solidFill>
            </a:endParaRPr>
          </a:p>
          <a:p>
            <a:pPr algn="l" rtl="0"/>
            <a:r>
              <a:rPr lang="en-US" b="1" dirty="0" smtClean="0">
                <a:solidFill>
                  <a:schemeClr val="tx2"/>
                </a:solidFill>
              </a:rPr>
              <a:t> </a:t>
            </a:r>
            <a:r>
              <a:rPr lang="en-US" b="1" dirty="0">
                <a:solidFill>
                  <a:schemeClr val="tx2"/>
                </a:solidFill>
              </a:rPr>
              <a:t>JAR-VLA. Very Light </a:t>
            </a:r>
            <a:r>
              <a:rPr lang="en-US" b="1" dirty="0" err="1" smtClean="0">
                <a:solidFill>
                  <a:schemeClr val="tx2"/>
                </a:solidFill>
              </a:rPr>
              <a:t>Aeroplanes</a:t>
            </a:r>
            <a:endParaRPr lang="en-US" b="1" dirty="0">
              <a:solidFill>
                <a:schemeClr val="tx2"/>
              </a:solidFill>
            </a:endParaRPr>
          </a:p>
          <a:p>
            <a:pPr algn="l" rtl="0">
              <a:buNone/>
            </a:pPr>
            <a:endParaRPr lang="en-US" dirty="0">
              <a:solidFill>
                <a:schemeClr val="tx2"/>
              </a:solidFill>
            </a:endParaRPr>
          </a:p>
          <a:p>
            <a:pPr algn="l" rtl="0"/>
            <a:r>
              <a:rPr lang="en-US" b="1" dirty="0" smtClean="0">
                <a:solidFill>
                  <a:schemeClr val="tx2"/>
                </a:solidFill>
              </a:rPr>
              <a:t> </a:t>
            </a:r>
            <a:r>
              <a:rPr lang="en-US" b="1" dirty="0">
                <a:solidFill>
                  <a:schemeClr val="tx2"/>
                </a:solidFill>
              </a:rPr>
              <a:t>JAR 23. Normal, Utility, Aerobatic and Commuter Category</a:t>
            </a:r>
          </a:p>
          <a:p>
            <a:pPr algn="l" rtl="0">
              <a:buNone/>
            </a:pPr>
            <a:r>
              <a:rPr lang="en-US" b="1" dirty="0" smtClean="0">
                <a:solidFill>
                  <a:schemeClr val="tx2"/>
                </a:solidFill>
              </a:rPr>
              <a:t>     Aeroplanes</a:t>
            </a:r>
            <a:endParaRPr lang="en-US" b="1" dirty="0">
              <a:solidFill>
                <a:schemeClr val="tx2"/>
              </a:solidFill>
            </a:endParaRPr>
          </a:p>
          <a:p>
            <a:pPr algn="l" rtl="0">
              <a:buNone/>
            </a:pPr>
            <a:endParaRPr lang="en-US" dirty="0">
              <a:solidFill>
                <a:schemeClr val="tx2"/>
              </a:solidFill>
            </a:endParaRPr>
          </a:p>
          <a:p>
            <a:pPr algn="l" rtl="0">
              <a:buNone/>
            </a:pPr>
            <a:r>
              <a:rPr lang="en-US" b="1" dirty="0" smtClean="0">
                <a:solidFill>
                  <a:schemeClr val="tx2"/>
                </a:solidFill>
              </a:rPr>
              <a:t>   FAR </a:t>
            </a:r>
            <a:r>
              <a:rPr lang="en-US" b="1" dirty="0">
                <a:solidFill>
                  <a:schemeClr val="tx2"/>
                </a:solidFill>
              </a:rPr>
              <a:t>23. Airworthiness Standards: Normal, Utility, Acrobatic</a:t>
            </a:r>
          </a:p>
          <a:p>
            <a:pPr algn="l" rtl="0">
              <a:buNone/>
            </a:pPr>
            <a:r>
              <a:rPr lang="en-US" b="1" dirty="0" smtClean="0">
                <a:solidFill>
                  <a:schemeClr val="tx2"/>
                </a:solidFill>
              </a:rPr>
              <a:t>   and </a:t>
            </a:r>
            <a:r>
              <a:rPr lang="en-US" b="1" dirty="0">
                <a:solidFill>
                  <a:schemeClr val="tx2"/>
                </a:solidFill>
              </a:rPr>
              <a:t>Commuter category airplanes</a:t>
            </a:r>
            <a:endParaRPr lang="fa-IR" dirty="0">
              <a:solidFill>
                <a:schemeClr val="tx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285728"/>
            <a:ext cx="8229600" cy="6572272"/>
          </a:xfrm>
        </p:spPr>
        <p:txBody>
          <a:bodyPr>
            <a:normAutofit/>
          </a:bodyPr>
          <a:lstStyle/>
          <a:p>
            <a:pPr algn="l" rtl="0"/>
            <a:r>
              <a:rPr lang="en-US" b="1" dirty="0" smtClean="0"/>
              <a:t> </a:t>
            </a:r>
            <a:r>
              <a:rPr lang="en-US" b="1" dirty="0">
                <a:solidFill>
                  <a:schemeClr val="tx2"/>
                </a:solidFill>
              </a:rPr>
              <a:t>JAR 25. Large </a:t>
            </a:r>
            <a:r>
              <a:rPr lang="en-US" b="1" dirty="0" err="1">
                <a:solidFill>
                  <a:schemeClr val="tx2"/>
                </a:solidFill>
              </a:rPr>
              <a:t>Aeroplanes</a:t>
            </a:r>
            <a:endParaRPr lang="en-US" b="1" dirty="0">
              <a:solidFill>
                <a:schemeClr val="tx2"/>
              </a:solidFill>
            </a:endParaRPr>
          </a:p>
          <a:p>
            <a:pPr algn="l" rtl="0">
              <a:buNone/>
            </a:pPr>
            <a:endParaRPr lang="en-US" dirty="0">
              <a:solidFill>
                <a:schemeClr val="tx2"/>
              </a:solidFill>
            </a:endParaRPr>
          </a:p>
          <a:p>
            <a:pPr algn="l" rtl="0"/>
            <a:r>
              <a:rPr lang="en-US" b="1" dirty="0" smtClean="0">
                <a:solidFill>
                  <a:schemeClr val="tx2"/>
                </a:solidFill>
              </a:rPr>
              <a:t> </a:t>
            </a:r>
            <a:r>
              <a:rPr lang="en-US" b="1" dirty="0">
                <a:solidFill>
                  <a:schemeClr val="tx2"/>
                </a:solidFill>
              </a:rPr>
              <a:t>FAR 25. Airworthiness Standards: Transport category airplanes</a:t>
            </a:r>
          </a:p>
          <a:p>
            <a:pPr algn="l" rtl="0">
              <a:buNone/>
            </a:pPr>
            <a:endParaRPr lang="en-US" dirty="0">
              <a:solidFill>
                <a:schemeClr val="tx2"/>
              </a:solidFill>
            </a:endParaRPr>
          </a:p>
          <a:p>
            <a:pPr algn="l" rtl="0"/>
            <a:r>
              <a:rPr lang="en-US" b="1" dirty="0" smtClean="0">
                <a:solidFill>
                  <a:schemeClr val="tx2"/>
                </a:solidFill>
              </a:rPr>
              <a:t> </a:t>
            </a:r>
            <a:r>
              <a:rPr lang="en-US" b="1" dirty="0">
                <a:solidFill>
                  <a:schemeClr val="tx2"/>
                </a:solidFill>
              </a:rPr>
              <a:t>JAR 26. Additional Airworthiness Requirements for Operations</a:t>
            </a:r>
          </a:p>
          <a:p>
            <a:pPr algn="l" rtl="0">
              <a:buNone/>
            </a:pPr>
            <a:r>
              <a:rPr lang="en-US" i="1" dirty="0" smtClean="0"/>
              <a:t>.</a:t>
            </a:r>
            <a:endParaRPr lang="fa-I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TotalTime>
  <Words>1682</Words>
  <Application>Microsoft Office PowerPoint</Application>
  <PresentationFormat>On-screen Show (4:3)</PresentationFormat>
  <Paragraphs>133</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Times New Roman</vt:lpstr>
      <vt:lpstr>Office Theme</vt:lpstr>
      <vt:lpstr>PowerPoint Presentation</vt:lpstr>
      <vt:lpstr>PowerPoint Presentation</vt:lpstr>
      <vt:lpstr>JARs and FARs When the JAR requirements were first issued in the 1970s, several different standards for aircraft certification were in force in different countries.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JARs and FARs When the JAR requirements were first issued in the 1970s, several different standards for aircraft certification were in force in different countries.</dc:title>
  <dc:creator>user</dc:creator>
  <cp:lastModifiedBy>Admin</cp:lastModifiedBy>
  <cp:revision>39</cp:revision>
  <dcterms:created xsi:type="dcterms:W3CDTF">2013-10-17T19:48:33Z</dcterms:created>
  <dcterms:modified xsi:type="dcterms:W3CDTF">2017-10-14T05:43:02Z</dcterms:modified>
</cp:coreProperties>
</file>