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 bookmarkIdSeed="7">
  <p:sldMasterIdLst>
    <p:sldMasterId id="2147483648" r:id="rId1"/>
  </p:sldMasterIdLst>
  <p:sldIdLst>
    <p:sldId id="256" r:id="rId2"/>
    <p:sldId id="277" r:id="rId3"/>
    <p:sldId id="278" r:id="rId4"/>
    <p:sldId id="279" r:id="rId5"/>
    <p:sldId id="280" r:id="rId6"/>
    <p:sldId id="281" r:id="rId7"/>
    <p:sldId id="282" r:id="rId8"/>
    <p:sldId id="283" r:id="rId9"/>
    <p:sldId id="284" r:id="rId10"/>
    <p:sldId id="285" r:id="rId11"/>
    <p:sldId id="286" r:id="rId12"/>
    <p:sldId id="287" r:id="rId13"/>
    <p:sldId id="288" r:id="rId14"/>
    <p:sldId id="289" r:id="rId15"/>
    <p:sldId id="290" r:id="rId16"/>
    <p:sldId id="291" r:id="rId17"/>
    <p:sldId id="292" r:id="rId18"/>
    <p:sldId id="293" r:id="rId19"/>
    <p:sldId id="294" r:id="rId20"/>
    <p:sldId id="295" r:id="rId21"/>
    <p:sldId id="296" r:id="rId22"/>
    <p:sldId id="297" r:id="rId23"/>
    <p:sldId id="298" r:id="rId24"/>
    <p:sldId id="299" r:id="rId25"/>
    <p:sldId id="300" r:id="rId26"/>
    <p:sldId id="301" r:id="rId27"/>
    <p:sldId id="302" r:id="rId28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1845" autoAdjust="0"/>
  </p:normalViewPr>
  <p:slideViewPr>
    <p:cSldViewPr>
      <p:cViewPr varScale="1">
        <p:scale>
          <a:sx n="65" d="100"/>
          <a:sy n="65" d="100"/>
        </p:scale>
        <p:origin x="1440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image" Target="../media/image20.emf"/><Relationship Id="rId1" Type="http://schemas.openxmlformats.org/officeDocument/2006/relationships/image" Target="../media/image19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16.v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image" Target="../media/image23.emf"/></Relationships>
</file>

<file path=ppt/drawings/_rels/vmlDrawing17.v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image" Target="../media/image25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2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2.emf"/><Relationship Id="rId1" Type="http://schemas.openxmlformats.org/officeDocument/2006/relationships/image" Target="../media/image3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image" Target="../media/image6.e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image" Target="../media/image8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image" Target="../media/image13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1E46A-72A2-432A-8E91-3601E77F1B26}" type="datetimeFigureOut">
              <a:rPr lang="fa-IR" smtClean="0"/>
              <a:pPr/>
              <a:t>10/11/1442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B069A-FB28-47D1-95CE-2CD4159009F7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1E46A-72A2-432A-8E91-3601E77F1B26}" type="datetimeFigureOut">
              <a:rPr lang="fa-IR" smtClean="0"/>
              <a:pPr/>
              <a:t>10/11/1442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B069A-FB28-47D1-95CE-2CD4159009F7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1E46A-72A2-432A-8E91-3601E77F1B26}" type="datetimeFigureOut">
              <a:rPr lang="fa-IR" smtClean="0"/>
              <a:pPr/>
              <a:t>10/11/1442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B069A-FB28-47D1-95CE-2CD4159009F7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1E46A-72A2-432A-8E91-3601E77F1B26}" type="datetimeFigureOut">
              <a:rPr lang="fa-IR" smtClean="0"/>
              <a:pPr/>
              <a:t>10/11/1442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B069A-FB28-47D1-95CE-2CD4159009F7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1E46A-72A2-432A-8E91-3601E77F1B26}" type="datetimeFigureOut">
              <a:rPr lang="fa-IR" smtClean="0"/>
              <a:pPr/>
              <a:t>10/11/1442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B069A-FB28-47D1-95CE-2CD4159009F7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1E46A-72A2-432A-8E91-3601E77F1B26}" type="datetimeFigureOut">
              <a:rPr lang="fa-IR" smtClean="0"/>
              <a:pPr/>
              <a:t>10/11/1442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B069A-FB28-47D1-95CE-2CD4159009F7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1E46A-72A2-432A-8E91-3601E77F1B26}" type="datetimeFigureOut">
              <a:rPr lang="fa-IR" smtClean="0"/>
              <a:pPr/>
              <a:t>10/11/1442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B069A-FB28-47D1-95CE-2CD4159009F7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1E46A-72A2-432A-8E91-3601E77F1B26}" type="datetimeFigureOut">
              <a:rPr lang="fa-IR" smtClean="0"/>
              <a:pPr/>
              <a:t>10/11/1442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B069A-FB28-47D1-95CE-2CD4159009F7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1E46A-72A2-432A-8E91-3601E77F1B26}" type="datetimeFigureOut">
              <a:rPr lang="fa-IR" smtClean="0"/>
              <a:pPr/>
              <a:t>10/11/1442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B069A-FB28-47D1-95CE-2CD4159009F7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1E46A-72A2-432A-8E91-3601E77F1B26}" type="datetimeFigureOut">
              <a:rPr lang="fa-IR" smtClean="0"/>
              <a:pPr/>
              <a:t>10/11/1442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B069A-FB28-47D1-95CE-2CD4159009F7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1E46A-72A2-432A-8E91-3601E77F1B26}" type="datetimeFigureOut">
              <a:rPr lang="fa-IR" smtClean="0"/>
              <a:pPr/>
              <a:t>10/11/1442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B069A-FB28-47D1-95CE-2CD4159009F7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1E46A-72A2-432A-8E91-3601E77F1B26}" type="datetimeFigureOut">
              <a:rPr lang="fa-IR" smtClean="0"/>
              <a:pPr/>
              <a:t>10/11/1442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DB069A-FB28-47D1-95CE-2CD4159009F7}" type="slidenum">
              <a:rPr lang="fa-IR" smtClean="0"/>
              <a:pPr/>
              <a:t>‹#›</a:t>
            </a:fld>
            <a:endParaRPr lang="fa-I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12.emf"/><Relationship Id="rId4" Type="http://schemas.openxmlformats.org/officeDocument/2006/relationships/package" Target="../embeddings/Microsoft_Word_Document10.docx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emf"/><Relationship Id="rId3" Type="http://schemas.openxmlformats.org/officeDocument/2006/relationships/oleObject" Target="../embeddings/oleObject11.bin"/><Relationship Id="rId7" Type="http://schemas.openxmlformats.org/officeDocument/2006/relationships/package" Target="../embeddings/Microsoft_Word_Document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12.bin"/><Relationship Id="rId5" Type="http://schemas.openxmlformats.org/officeDocument/2006/relationships/image" Target="../media/image13.emf"/><Relationship Id="rId4" Type="http://schemas.openxmlformats.org/officeDocument/2006/relationships/package" Target="../embeddings/Microsoft_Word_Document11.docx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Relationship Id="rId5" Type="http://schemas.openxmlformats.org/officeDocument/2006/relationships/image" Target="../media/image15.emf"/><Relationship Id="rId4" Type="http://schemas.openxmlformats.org/officeDocument/2006/relationships/package" Target="../embeddings/Microsoft_Word_Document13.docx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Relationship Id="rId5" Type="http://schemas.openxmlformats.org/officeDocument/2006/relationships/image" Target="../media/image16.emf"/><Relationship Id="rId4" Type="http://schemas.openxmlformats.org/officeDocument/2006/relationships/package" Target="../embeddings/Microsoft_Word_Document14.docx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Relationship Id="rId5" Type="http://schemas.openxmlformats.org/officeDocument/2006/relationships/image" Target="../media/image17.emf"/><Relationship Id="rId4" Type="http://schemas.openxmlformats.org/officeDocument/2006/relationships/package" Target="../embeddings/Microsoft_Word_Document15.docx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mlDrawing" Target="../drawings/vmlDrawing13.v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18.emf"/><Relationship Id="rId5" Type="http://schemas.openxmlformats.org/officeDocument/2006/relationships/package" Target="../embeddings/Microsoft_Word_Document16.docx"/><Relationship Id="rId4" Type="http://schemas.openxmlformats.org/officeDocument/2006/relationships/oleObject" Target="../embeddings/oleObject16.bin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emf"/><Relationship Id="rId3" Type="http://schemas.openxmlformats.org/officeDocument/2006/relationships/oleObject" Target="../embeddings/oleObject17.bin"/><Relationship Id="rId7" Type="http://schemas.openxmlformats.org/officeDocument/2006/relationships/package" Target="../embeddings/Microsoft_Word_Document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18.bin"/><Relationship Id="rId11" Type="http://schemas.openxmlformats.org/officeDocument/2006/relationships/image" Target="../media/image21.emf"/><Relationship Id="rId5" Type="http://schemas.openxmlformats.org/officeDocument/2006/relationships/image" Target="../media/image19.emf"/><Relationship Id="rId10" Type="http://schemas.openxmlformats.org/officeDocument/2006/relationships/package" Target="../embeddings/Microsoft_Word_Document19.docx"/><Relationship Id="rId4" Type="http://schemas.openxmlformats.org/officeDocument/2006/relationships/package" Target="../embeddings/Microsoft_Word_Document17.docx"/><Relationship Id="rId9" Type="http://schemas.openxmlformats.org/officeDocument/2006/relationships/oleObject" Target="../embeddings/oleObject19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Relationship Id="rId5" Type="http://schemas.openxmlformats.org/officeDocument/2006/relationships/image" Target="../media/image22.emf"/><Relationship Id="rId4" Type="http://schemas.openxmlformats.org/officeDocument/2006/relationships/package" Target="../embeddings/Microsoft_Word_Document20.docx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emf"/><Relationship Id="rId3" Type="http://schemas.openxmlformats.org/officeDocument/2006/relationships/oleObject" Target="../embeddings/oleObject21.bin"/><Relationship Id="rId7" Type="http://schemas.openxmlformats.org/officeDocument/2006/relationships/package" Target="../embeddings/Microsoft_Word_Document2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Relationship Id="rId6" Type="http://schemas.openxmlformats.org/officeDocument/2006/relationships/oleObject" Target="../embeddings/oleObject22.bin"/><Relationship Id="rId5" Type="http://schemas.openxmlformats.org/officeDocument/2006/relationships/image" Target="../media/image23.emf"/><Relationship Id="rId4" Type="http://schemas.openxmlformats.org/officeDocument/2006/relationships/package" Target="../embeddings/Microsoft_Word_Document21.docx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emf"/><Relationship Id="rId3" Type="http://schemas.openxmlformats.org/officeDocument/2006/relationships/oleObject" Target="../embeddings/oleObject23.bin"/><Relationship Id="rId7" Type="http://schemas.openxmlformats.org/officeDocument/2006/relationships/package" Target="../embeddings/Microsoft_Word_Document2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Relationship Id="rId6" Type="http://schemas.openxmlformats.org/officeDocument/2006/relationships/oleObject" Target="../embeddings/oleObject24.bin"/><Relationship Id="rId5" Type="http://schemas.openxmlformats.org/officeDocument/2006/relationships/image" Target="../media/image25.emf"/><Relationship Id="rId4" Type="http://schemas.openxmlformats.org/officeDocument/2006/relationships/package" Target="../embeddings/Microsoft_Word_Document23.docx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emf"/><Relationship Id="rId4" Type="http://schemas.openxmlformats.org/officeDocument/2006/relationships/package" Target="../embeddings/Microsoft_Word_Document1.docx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Relationship Id="rId5" Type="http://schemas.openxmlformats.org/officeDocument/2006/relationships/image" Target="../media/image27.emf"/><Relationship Id="rId4" Type="http://schemas.openxmlformats.org/officeDocument/2006/relationships/package" Target="../embeddings/Microsoft_Word_Document25.docx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.vml"/><Relationship Id="rId5" Type="http://schemas.openxmlformats.org/officeDocument/2006/relationships/image" Target="../media/image28.emf"/><Relationship Id="rId4" Type="http://schemas.openxmlformats.org/officeDocument/2006/relationships/package" Target="../embeddings/Microsoft_Word_Document26.docx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7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.vml"/><Relationship Id="rId5" Type="http://schemas.openxmlformats.org/officeDocument/2006/relationships/image" Target="../media/image29.emf"/><Relationship Id="rId4" Type="http://schemas.openxmlformats.org/officeDocument/2006/relationships/package" Target="../embeddings/Microsoft_Word_Document27.docx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8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.vml"/><Relationship Id="rId5" Type="http://schemas.openxmlformats.org/officeDocument/2006/relationships/image" Target="../media/image30.emf"/><Relationship Id="rId4" Type="http://schemas.openxmlformats.org/officeDocument/2006/relationships/package" Target="../embeddings/Microsoft_Word_Document28.docx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emf"/><Relationship Id="rId3" Type="http://schemas.openxmlformats.org/officeDocument/2006/relationships/oleObject" Target="../embeddings/oleObject29.bin"/><Relationship Id="rId7" Type="http://schemas.openxmlformats.org/officeDocument/2006/relationships/package" Target="../embeddings/Microsoft_Word_Document3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.vml"/><Relationship Id="rId6" Type="http://schemas.openxmlformats.org/officeDocument/2006/relationships/oleObject" Target="../embeddings/oleObject30.bin"/><Relationship Id="rId5" Type="http://schemas.openxmlformats.org/officeDocument/2006/relationships/image" Target="../media/image31.emf"/><Relationship Id="rId4" Type="http://schemas.openxmlformats.org/officeDocument/2006/relationships/package" Target="../embeddings/Microsoft_Word_Document29.docx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2.emf"/><Relationship Id="rId4" Type="http://schemas.openxmlformats.org/officeDocument/2006/relationships/package" Target="../embeddings/Microsoft_Word_Document2.docx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3.emf"/><Relationship Id="rId4" Type="http://schemas.openxmlformats.org/officeDocument/2006/relationships/package" Target="../embeddings/Microsoft_Word_Document3.docx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oleObject" Target="../embeddings/oleObject4.bin"/><Relationship Id="rId7" Type="http://schemas.openxmlformats.org/officeDocument/2006/relationships/package" Target="../embeddings/Microsoft_Word_Document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5.bin"/><Relationship Id="rId5" Type="http://schemas.openxmlformats.org/officeDocument/2006/relationships/image" Target="../media/image6.emf"/><Relationship Id="rId4" Type="http://schemas.openxmlformats.org/officeDocument/2006/relationships/package" Target="../embeddings/Microsoft_Word_Document4.docx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3" Type="http://schemas.openxmlformats.org/officeDocument/2006/relationships/oleObject" Target="../embeddings/oleObject6.bin"/><Relationship Id="rId7" Type="http://schemas.openxmlformats.org/officeDocument/2006/relationships/package" Target="../embeddings/Microsoft_Word_Document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7.bin"/><Relationship Id="rId5" Type="http://schemas.openxmlformats.org/officeDocument/2006/relationships/image" Target="../media/image8.emf"/><Relationship Id="rId4" Type="http://schemas.openxmlformats.org/officeDocument/2006/relationships/package" Target="../embeddings/Microsoft_Word_Document6.docx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10.emf"/><Relationship Id="rId4" Type="http://schemas.openxmlformats.org/officeDocument/2006/relationships/package" Target="../embeddings/Microsoft_Word_Document8.docx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11.emf"/><Relationship Id="rId4" Type="http://schemas.openxmlformats.org/officeDocument/2006/relationships/package" Target="../embeddings/Microsoft_Word_Document9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/>
            </a:r>
            <a:br>
              <a:rPr lang="en-US" dirty="0"/>
            </a:br>
            <a:r>
              <a:rPr lang="fa-IR" b="1" dirty="0" smtClean="0"/>
              <a:t> </a:t>
            </a:r>
            <a:r>
              <a:rPr lang="fa-IR" b="1" dirty="0" smtClean="0">
                <a:cs typeface="B Nazanin" pitchFamily="2" charset="-78"/>
              </a:rPr>
              <a:t>استحکام و صلبیت هواپیما در برابر ارتعاش، فلاتر و واگرایی</a:t>
            </a:r>
            <a:endParaRPr lang="fa-IR" dirty="0">
              <a:cs typeface="B Nazanin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2225" name="Object 1"/>
          <p:cNvGraphicFramePr>
            <a:graphicFrameLocks noChangeAspect="1"/>
          </p:cNvGraphicFramePr>
          <p:nvPr/>
        </p:nvGraphicFramePr>
        <p:xfrm>
          <a:off x="508000" y="139700"/>
          <a:ext cx="7366000" cy="593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28" name="Document" r:id="rId4" imgW="5756946" imgH="4639847" progId="Word.Document.12">
                  <p:embed/>
                </p:oleObj>
              </mc:Choice>
              <mc:Fallback>
                <p:oleObj name="Document" r:id="rId4" imgW="5756946" imgH="4639847" progId="Word.Document.12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139700"/>
                        <a:ext cx="7366000" cy="5930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01" name="Object 1"/>
          <p:cNvGraphicFramePr>
            <a:graphicFrameLocks noChangeAspect="1"/>
          </p:cNvGraphicFramePr>
          <p:nvPr/>
        </p:nvGraphicFramePr>
        <p:xfrm>
          <a:off x="698500" y="482600"/>
          <a:ext cx="8153400" cy="391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07" name="Document" r:id="rId4" imgW="5990975" imgH="2875965" progId="Word.Document.12">
                  <p:embed/>
                </p:oleObj>
              </mc:Choice>
              <mc:Fallback>
                <p:oleObj name="Document" r:id="rId4" imgW="5990975" imgH="2875965" progId="Word.Document.12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8500" y="482600"/>
                        <a:ext cx="8153400" cy="3911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02" name="Object 2"/>
          <p:cNvGraphicFramePr>
            <a:graphicFrameLocks noChangeAspect="1"/>
          </p:cNvGraphicFramePr>
          <p:nvPr/>
        </p:nvGraphicFramePr>
        <p:xfrm>
          <a:off x="285720" y="4267200"/>
          <a:ext cx="8439180" cy="2590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08" name="Document" r:id="rId7" imgW="7576472" imgH="2171823" progId="Word.Document.12">
                  <p:embed/>
                </p:oleObj>
              </mc:Choice>
              <mc:Fallback>
                <p:oleObj name="Document" r:id="rId7" imgW="7576472" imgH="2171823" progId="Word.Document.12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5720" y="4267200"/>
                        <a:ext cx="8439180" cy="2590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0177" name="Object 1"/>
          <p:cNvGraphicFramePr>
            <a:graphicFrameLocks noChangeAspect="1"/>
          </p:cNvGraphicFramePr>
          <p:nvPr/>
        </p:nvGraphicFramePr>
        <p:xfrm>
          <a:off x="500034" y="500042"/>
          <a:ext cx="8501122" cy="29289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180" name="Document" r:id="rId4" imgW="5756946" imgH="2030833" progId="Word.Document.12">
                  <p:embed/>
                </p:oleObj>
              </mc:Choice>
              <mc:Fallback>
                <p:oleObj name="Document" r:id="rId4" imgW="5756946" imgH="2030833" progId="Word.Document.12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0034" y="500042"/>
                        <a:ext cx="8501122" cy="292895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9153" name="Object 1"/>
          <p:cNvGraphicFramePr>
            <a:graphicFrameLocks noChangeAspect="1"/>
          </p:cNvGraphicFramePr>
          <p:nvPr/>
        </p:nvGraphicFramePr>
        <p:xfrm>
          <a:off x="642910" y="214290"/>
          <a:ext cx="8113729" cy="66437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56" name="Document" r:id="rId4" imgW="5756946" imgH="5965414" progId="Word.Document.12">
                  <p:embed/>
                </p:oleObj>
              </mc:Choice>
              <mc:Fallback>
                <p:oleObj name="Document" r:id="rId4" imgW="5756946" imgH="5965414" progId="Word.Document.12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2910" y="214290"/>
                        <a:ext cx="8113729" cy="664371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129" name="Object 1"/>
          <p:cNvGraphicFramePr>
            <a:graphicFrameLocks noChangeAspect="1"/>
          </p:cNvGraphicFramePr>
          <p:nvPr/>
        </p:nvGraphicFramePr>
        <p:xfrm>
          <a:off x="1693863" y="382588"/>
          <a:ext cx="5756275" cy="6092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32" name="Document" r:id="rId4" imgW="5756946" imgH="6092499" progId="Word.Document.12">
                  <p:embed/>
                </p:oleObj>
              </mc:Choice>
              <mc:Fallback>
                <p:oleObj name="Document" r:id="rId4" imgW="5756946" imgH="6092499" progId="Word.Document.12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93863" y="382588"/>
                        <a:ext cx="5756275" cy="6092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105" name="Object 1"/>
          <p:cNvGraphicFramePr>
            <a:graphicFrameLocks noChangeAspect="1"/>
          </p:cNvGraphicFramePr>
          <p:nvPr/>
        </p:nvGraphicFramePr>
        <p:xfrm>
          <a:off x="2214546" y="500042"/>
          <a:ext cx="5756275" cy="5267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08" name="Document" r:id="rId5" imgW="5756946" imgH="5267349" progId="Word.Document.12">
                  <p:embed/>
                </p:oleObj>
              </mc:Choice>
              <mc:Fallback>
                <p:oleObj name="Document" r:id="rId5" imgW="5756946" imgH="5267349" progId="Word.Document.12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14546" y="500042"/>
                        <a:ext cx="5756275" cy="5267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081" name="Object 1"/>
          <p:cNvGraphicFramePr>
            <a:graphicFrameLocks noChangeAspect="1"/>
          </p:cNvGraphicFramePr>
          <p:nvPr/>
        </p:nvGraphicFramePr>
        <p:xfrm>
          <a:off x="2714612" y="571480"/>
          <a:ext cx="5756275" cy="2030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90" name="Document" r:id="rId4" imgW="5756946" imgH="2030833" progId="Word.Document.12">
                  <p:embed/>
                </p:oleObj>
              </mc:Choice>
              <mc:Fallback>
                <p:oleObj name="Document" r:id="rId4" imgW="5756946" imgH="2030833" progId="Word.Document.12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14612" y="571480"/>
                        <a:ext cx="5756275" cy="2030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082" name="Object 2"/>
          <p:cNvGraphicFramePr>
            <a:graphicFrameLocks noChangeAspect="1"/>
          </p:cNvGraphicFramePr>
          <p:nvPr/>
        </p:nvGraphicFramePr>
        <p:xfrm>
          <a:off x="2071670" y="2357430"/>
          <a:ext cx="5756275" cy="1719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91" name="Document" r:id="rId7" imgW="5756946" imgH="1719782" progId="Word.Document.12">
                  <p:embed/>
                </p:oleObj>
              </mc:Choice>
              <mc:Fallback>
                <p:oleObj name="Document" r:id="rId7" imgW="5756946" imgH="1719782" progId="Word.Document.12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71670" y="2357430"/>
                        <a:ext cx="5756275" cy="17192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083" name="Object 3"/>
          <p:cNvGraphicFramePr>
            <a:graphicFrameLocks noChangeAspect="1"/>
          </p:cNvGraphicFramePr>
          <p:nvPr/>
        </p:nvGraphicFramePr>
        <p:xfrm>
          <a:off x="1500166" y="4143380"/>
          <a:ext cx="5756275" cy="2474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92" name="Document" r:id="rId10" imgW="5756946" imgH="2475089" progId="Word.Document.12">
                  <p:embed/>
                </p:oleObj>
              </mc:Choice>
              <mc:Fallback>
                <p:oleObj name="Document" r:id="rId10" imgW="5756946" imgH="2475089" progId="Word.Document.12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00166" y="4143380"/>
                        <a:ext cx="5756275" cy="24749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057" name="Object 1"/>
          <p:cNvGraphicFramePr>
            <a:graphicFrameLocks noChangeAspect="1"/>
          </p:cNvGraphicFramePr>
          <p:nvPr/>
        </p:nvGraphicFramePr>
        <p:xfrm>
          <a:off x="2571736" y="357166"/>
          <a:ext cx="5756275" cy="5013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60" name="Document" r:id="rId4" imgW="5756946" imgH="5013900" progId="Word.Document.12">
                  <p:embed/>
                </p:oleObj>
              </mc:Choice>
              <mc:Fallback>
                <p:oleObj name="Document" r:id="rId4" imgW="5756946" imgH="5013900" progId="Word.Document.12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71736" y="357166"/>
                        <a:ext cx="5756275" cy="5013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033" name="Object 1"/>
          <p:cNvGraphicFramePr>
            <a:graphicFrameLocks noChangeAspect="1"/>
          </p:cNvGraphicFramePr>
          <p:nvPr/>
        </p:nvGraphicFramePr>
        <p:xfrm>
          <a:off x="642910" y="214290"/>
          <a:ext cx="8143932" cy="38576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39" name="Document" r:id="rId4" imgW="5756946" imgH="3363601" progId="Word.Document.12">
                  <p:embed/>
                </p:oleObj>
              </mc:Choice>
              <mc:Fallback>
                <p:oleObj name="Document" r:id="rId4" imgW="5756946" imgH="3363601" progId="Word.Document.12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2910" y="214290"/>
                        <a:ext cx="8143932" cy="385765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034" name="Object 2"/>
          <p:cNvGraphicFramePr>
            <a:graphicFrameLocks noChangeAspect="1"/>
          </p:cNvGraphicFramePr>
          <p:nvPr/>
        </p:nvGraphicFramePr>
        <p:xfrm>
          <a:off x="386940" y="3929066"/>
          <a:ext cx="8757060" cy="27860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40" name="Document" r:id="rId7" imgW="5756946" imgH="2030833" progId="Word.Document.12">
                  <p:embed/>
                </p:oleObj>
              </mc:Choice>
              <mc:Fallback>
                <p:oleObj name="Document" r:id="rId7" imgW="5756946" imgH="2030833" progId="Word.Document.12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6940" y="3929066"/>
                        <a:ext cx="8757060" cy="278608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009" name="Object 1"/>
          <p:cNvGraphicFramePr>
            <a:graphicFrameLocks noChangeAspect="1"/>
          </p:cNvGraphicFramePr>
          <p:nvPr/>
        </p:nvGraphicFramePr>
        <p:xfrm>
          <a:off x="357158" y="142852"/>
          <a:ext cx="8786842" cy="24288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16" name="Document" r:id="rId4" imgW="5756946" imgH="2030833" progId="Word.Document.12">
                  <p:embed/>
                </p:oleObj>
              </mc:Choice>
              <mc:Fallback>
                <p:oleObj name="Document" r:id="rId4" imgW="5756946" imgH="2030833" progId="Word.Document.12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7158" y="142852"/>
                        <a:ext cx="8786842" cy="242889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011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6817796"/>
              </p:ext>
            </p:extLst>
          </p:nvPr>
        </p:nvGraphicFramePr>
        <p:xfrm>
          <a:off x="1500166" y="2132856"/>
          <a:ext cx="7173934" cy="477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17" name="Document" r:id="rId7" imgW="5774937" imgH="4316555" progId="Word.Document.12">
                  <p:embed/>
                </p:oleObj>
              </mc:Choice>
              <mc:Fallback>
                <p:oleObj name="Document" r:id="rId7" imgW="5774937" imgH="4316555" progId="Word.Document.12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00166" y="2132856"/>
                        <a:ext cx="7173934" cy="4775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32" name="Object 8"/>
          <p:cNvGraphicFramePr>
            <a:graphicFrameLocks noChangeAspect="1"/>
          </p:cNvGraphicFramePr>
          <p:nvPr/>
        </p:nvGraphicFramePr>
        <p:xfrm>
          <a:off x="285720" y="215900"/>
          <a:ext cx="8501122" cy="711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" name="Document" r:id="rId4" imgW="5795086" imgH="5340432" progId="Word.Document.12">
                  <p:embed/>
                </p:oleObj>
              </mc:Choice>
              <mc:Fallback>
                <p:oleObj name="Document" r:id="rId4" imgW="5795086" imgH="5340432" progId="Word.Document.12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5720" y="215900"/>
                        <a:ext cx="8501122" cy="711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985" name="Object 1"/>
          <p:cNvGraphicFramePr>
            <a:graphicFrameLocks noChangeAspect="1"/>
          </p:cNvGraphicFramePr>
          <p:nvPr/>
        </p:nvGraphicFramePr>
        <p:xfrm>
          <a:off x="2143108" y="214290"/>
          <a:ext cx="6827845" cy="64738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88" name="Document" r:id="rId4" imgW="5756946" imgH="5458156" progId="Word.Document.12">
                  <p:embed/>
                </p:oleObj>
              </mc:Choice>
              <mc:Fallback>
                <p:oleObj name="Document" r:id="rId4" imgW="5756946" imgH="5458156" progId="Word.Document.12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43108" y="214290"/>
                        <a:ext cx="6827845" cy="647383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61" name="Object 1"/>
          <p:cNvGraphicFramePr>
            <a:graphicFrameLocks noChangeAspect="1"/>
          </p:cNvGraphicFramePr>
          <p:nvPr/>
        </p:nvGraphicFramePr>
        <p:xfrm>
          <a:off x="2057400" y="355600"/>
          <a:ext cx="6845300" cy="6438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64" name="Document" r:id="rId4" imgW="6852486" imgH="6600067" progId="Word.Document.12">
                  <p:embed/>
                </p:oleObj>
              </mc:Choice>
              <mc:Fallback>
                <p:oleObj name="Document" r:id="rId4" imgW="6852486" imgH="6600067" progId="Word.Document.12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7400" y="355600"/>
                        <a:ext cx="6845300" cy="6438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937" name="Object 1"/>
          <p:cNvGraphicFramePr>
            <a:graphicFrameLocks noChangeAspect="1"/>
          </p:cNvGraphicFramePr>
          <p:nvPr/>
        </p:nvGraphicFramePr>
        <p:xfrm>
          <a:off x="1465160" y="285728"/>
          <a:ext cx="7434355" cy="50006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40" name="Document" r:id="rId4" imgW="5756946" imgH="3871939" progId="Word.Document.12">
                  <p:embed/>
                </p:oleObj>
              </mc:Choice>
              <mc:Fallback>
                <p:oleObj name="Document" r:id="rId4" imgW="5756946" imgH="3871939" progId="Word.Document.12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65160" y="285728"/>
                        <a:ext cx="7434355" cy="500066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857620" y="500042"/>
            <a:ext cx="20056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b="1" u="sng" dirty="0" smtClean="0"/>
              <a:t>قوانین اطمینان از کیفیت</a:t>
            </a:r>
            <a:endParaRPr lang="fa-IR" dirty="0"/>
          </a:p>
        </p:txBody>
      </p:sp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428596" y="1000108"/>
            <a:ext cx="8465428" cy="1785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58775" algn="justLow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B Zar" pitchFamily="2" charset="-78"/>
              </a:rPr>
              <a:t>برنامۀ بررسی پایداری آيروالاستيك</a:t>
            </a:r>
            <a:endParaRPr kumimoji="0" lang="en-US" sz="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58775" algn="justLow" defTabSz="914400" rtl="1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بررسی پایداری آيروالاستيك</a:t>
            </a:r>
            <a:r>
              <a:rPr kumimoji="0" lang="fa-IR" sz="1600" b="0" i="0" u="none" strike="noStrike" cap="none" normalizeH="0" baseline="0" dirty="0" smtClean="0" bmk="OLE_LINK112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مطابق با یک برنامۀ مدون </a:t>
            </a:r>
            <a:r>
              <a:rPr kumimoji="0" lang="fa-IR" sz="1600" b="0" i="0" u="none" strike="noStrike" cap="none" normalizeH="0" baseline="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پایه­ریزی شود بطوریکه تحلیل­ها، تست­های آزمایشگاهی و تونل باد</a:t>
            </a:r>
          </a:p>
          <a:p>
            <a:pPr marL="0" marR="0" lvl="0" indent="358775" algn="justLow" defTabSz="914400" rtl="1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sz="1600" b="0" i="0" u="none" strike="noStrike" cap="none" normalizeH="0" baseline="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 و تست­های زمینی و هوایی هواپیما (تا سرعت</a:t>
            </a:r>
            <a:r>
              <a:rPr kumimoji="0" lang="en-US" sz="1600" b="0" i="0" u="none" strike="noStrike" cap="none" normalizeH="0" baseline="0" dirty="0" smtClean="0" bmk="OLE_LINK114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B Nazanin" pitchFamily="2" charset="-78"/>
              </a:rPr>
              <a:t>V</a:t>
            </a:r>
            <a:r>
              <a:rPr kumimoji="0" lang="en-US" sz="1600" b="0" i="0" u="none" strike="noStrike" cap="none" normalizeH="0" baseline="-30000" dirty="0" smtClean="0" bmk="OLE_LINK114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B Nazanin" pitchFamily="2" charset="-78"/>
              </a:rPr>
              <a:t>L</a:t>
            </a:r>
            <a:r>
              <a:rPr kumimoji="0" lang="en-US" sz="1600" b="0" i="0" u="none" strike="noStrike" cap="none" normalizeH="0" baseline="0" dirty="0" smtClean="0" bmk="OLE_LINK114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B Nazanin" pitchFamily="2" charset="-78"/>
              </a:rPr>
              <a:t>/M</a:t>
            </a:r>
            <a:r>
              <a:rPr kumimoji="0" lang="en-US" sz="1600" b="0" i="0" u="none" strike="noStrike" cap="none" normalizeH="0" baseline="-30000" dirty="0" smtClean="0" bmk="OLE_LINK114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B Nazanin" pitchFamily="2" charset="-78"/>
              </a:rPr>
              <a:t>L</a:t>
            </a:r>
            <a:r>
              <a:rPr kumimoji="0" lang="fa-IR" sz="1600" b="0" i="0" u="none" strike="noStrike" cap="none" normalizeH="0" baseline="0" dirty="0" smtClean="0" bmk="OLE_LINK114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) اثبات نمايند كه تمامی پیکربندی­های هواپیما الزامات طراحی را اقناع می­کند.</a:t>
            </a:r>
            <a:endParaRPr kumimoji="0" lang="fa-IR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B Nazanin" pitchFamily="2" charset="-78"/>
            </a:endParaRPr>
          </a:p>
        </p:txBody>
      </p:sp>
      <p:sp>
        <p:nvSpPr>
          <p:cNvPr id="38914" name="Rectangle 2"/>
          <p:cNvSpPr>
            <a:spLocks noChangeArrowheads="1"/>
          </p:cNvSpPr>
          <p:nvPr/>
        </p:nvSpPr>
        <p:spPr bwMode="auto">
          <a:xfrm>
            <a:off x="0" y="2857496"/>
            <a:ext cx="9025227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58775" algn="justLow" defTabSz="914400" rtl="1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a-IR" sz="1600" b="1" dirty="0" smtClean="0" bmk="">
                <a:latin typeface="Calibri" pitchFamily="34" charset="0"/>
                <a:ea typeface="Calibri" pitchFamily="34" charset="0"/>
                <a:cs typeface="B Nazanin" pitchFamily="2" charset="-78"/>
              </a:rPr>
              <a:t>برنامه و معیارهای نیروهای وایبروآکوستیک</a:t>
            </a:r>
            <a:endParaRPr lang="en-US" sz="1600" b="1" dirty="0" smtClean="0" bmk="">
              <a:latin typeface="Calibri" pitchFamily="34" charset="0"/>
              <a:ea typeface="Calibri" pitchFamily="34" charset="0"/>
              <a:cs typeface="B Nazanin" pitchFamily="2" charset="-78"/>
            </a:endParaRPr>
          </a:p>
          <a:p>
            <a:pPr marL="0" marR="0" lvl="0" indent="358775" algn="justLow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a-IR" sz="1600" dirty="0" smtClean="0" bmk="">
                <a:latin typeface="Calibri" pitchFamily="34" charset="0"/>
                <a:ea typeface="Calibri" pitchFamily="34" charset="0"/>
                <a:cs typeface="B Nazanin" pitchFamily="2" charset="-78"/>
              </a:rPr>
              <a:t>بررسی نیروهای وایبروآکوستیک مطابق با یک برنامۀ مدون و معیارهایی پایه­ریزی شود كه تحلیل­ها، تست­های آزمایشگاهی و تونل باد </a:t>
            </a:r>
          </a:p>
          <a:p>
            <a:pPr marL="0" marR="0" lvl="0" indent="358775" algn="justLow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a-IR" sz="1600" dirty="0" smtClean="0" bmk="">
                <a:latin typeface="Calibri" pitchFamily="34" charset="0"/>
                <a:ea typeface="Calibri" pitchFamily="34" charset="0"/>
                <a:cs typeface="B Nazanin" pitchFamily="2" charset="-78"/>
              </a:rPr>
              <a:t>و تست­های زمینی و هوایی هواپیما (تا سرعت </a:t>
            </a:r>
            <a:r>
              <a:rPr lang="en-US" sz="1600" dirty="0" smtClean="0" bmk="">
                <a:latin typeface="Calibri" pitchFamily="34" charset="0"/>
                <a:ea typeface="Calibri" pitchFamily="34" charset="0"/>
                <a:cs typeface="B Nazanin" pitchFamily="2" charset="-78"/>
              </a:rPr>
              <a:t>VL/ML</a:t>
            </a:r>
            <a:r>
              <a:rPr lang="fa-IR" sz="1600" dirty="0" smtClean="0" bmk="">
                <a:latin typeface="Calibri" pitchFamily="34" charset="0"/>
                <a:ea typeface="Calibri" pitchFamily="34" charset="0"/>
                <a:cs typeface="B Nazanin" pitchFamily="2" charset="-78"/>
              </a:rPr>
              <a:t>) اثبات نمايند كه تمامی پیکربندی­های هواپیما الزامات طراحی  را اقناع می­کند.</a:t>
            </a:r>
          </a:p>
        </p:txBody>
      </p:sp>
      <p:sp>
        <p:nvSpPr>
          <p:cNvPr id="38915" name="Rectangle 3"/>
          <p:cNvSpPr>
            <a:spLocks noChangeArrowheads="1"/>
          </p:cNvSpPr>
          <p:nvPr/>
        </p:nvSpPr>
        <p:spPr bwMode="auto">
          <a:xfrm>
            <a:off x="142844" y="4429132"/>
            <a:ext cx="8779408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58775" algn="justLow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a-IR" sz="1600" b="1" dirty="0" smtClean="0" bmk="">
                <a:latin typeface="Calibri" pitchFamily="34" charset="0"/>
                <a:ea typeface="Calibri" pitchFamily="34" charset="0"/>
                <a:cs typeface="B Nazanin" pitchFamily="2" charset="-78"/>
              </a:rPr>
              <a:t>تحلیل­های فلاتر</a:t>
            </a:r>
            <a:endParaRPr lang="en-US" sz="1600" b="1" dirty="0" smtClean="0" bmk="">
              <a:latin typeface="Calibri" pitchFamily="34" charset="0"/>
              <a:ea typeface="Calibri" pitchFamily="34" charset="0"/>
              <a:cs typeface="B Nazanin" pitchFamily="2" charset="-78"/>
            </a:endParaRPr>
          </a:p>
          <a:p>
            <a:pPr marL="0" marR="0" lvl="0" indent="358775" algn="justLow" defTabSz="914400" rtl="1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a-IR" sz="1600" dirty="0" smtClean="0" bmk="">
                <a:latin typeface="Calibri" pitchFamily="34" charset="0"/>
                <a:ea typeface="Calibri" pitchFamily="34" charset="0"/>
                <a:cs typeface="B Nazanin" pitchFamily="2" charset="-78"/>
              </a:rPr>
              <a:t> تحلیل­های فلاتر برای سه ارتفاع انتخابی یا بیشتر انجام شود بطوریکه ارتفاع­های انتخابی شامل حداقل ارتفاعی که در آن  حداکثر عدد ماخ طراحی بدست آید، حداقل ارتفاعی که حداکثر فشار دینامیکی را می­توان بدست آورد  و حداقل ارتفاع برای اینکه اثرات شرایط گذرصوتیشروع به اتفاق افتادن نماید، باشند. بعلاوه، تحلیل­ها  برای تحقیق دربارۀرخدادمودهایتکراری فلاتردر درون پوش پرواز،در هر ارتفاع و هر سرعت دیگریانجام گیرد.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889" name="Object 1"/>
          <p:cNvGraphicFramePr>
            <a:graphicFrameLocks noChangeAspect="1"/>
          </p:cNvGraphicFramePr>
          <p:nvPr/>
        </p:nvGraphicFramePr>
        <p:xfrm>
          <a:off x="487080" y="428604"/>
          <a:ext cx="8198121" cy="44291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892" name="Document" r:id="rId4" imgW="5756946" imgH="3109432" progId="Word.Document.12">
                  <p:embed/>
                </p:oleObj>
              </mc:Choice>
              <mc:Fallback>
                <p:oleObj name="Document" r:id="rId4" imgW="5756946" imgH="3109432" progId="Word.Document.12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7080" y="428604"/>
                        <a:ext cx="8198121" cy="442915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865" name="Object 1"/>
          <p:cNvGraphicFramePr>
            <a:graphicFrameLocks noChangeAspect="1"/>
          </p:cNvGraphicFramePr>
          <p:nvPr/>
        </p:nvGraphicFramePr>
        <p:xfrm>
          <a:off x="462442" y="357166"/>
          <a:ext cx="8294198" cy="27860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71" name="Document" r:id="rId4" imgW="5756946" imgH="1933629" progId="Word.Document.12">
                  <p:embed/>
                </p:oleObj>
              </mc:Choice>
              <mc:Fallback>
                <p:oleObj name="Document" r:id="rId4" imgW="5756946" imgH="1933629" progId="Word.Document.12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2442" y="357166"/>
                        <a:ext cx="8294198" cy="278608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866" name="Object 2"/>
          <p:cNvGraphicFramePr>
            <a:graphicFrameLocks noChangeAspect="1"/>
          </p:cNvGraphicFramePr>
          <p:nvPr/>
        </p:nvGraphicFramePr>
        <p:xfrm>
          <a:off x="424592" y="3357562"/>
          <a:ext cx="8332048" cy="32147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72" name="Document" r:id="rId7" imgW="5756946" imgH="2220920" progId="Word.Document.12">
                  <p:embed/>
                </p:oleObj>
              </mc:Choice>
              <mc:Fallback>
                <p:oleObj name="Document" r:id="rId7" imgW="5756946" imgH="2220920" progId="Word.Document.12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4592" y="3357562"/>
                        <a:ext cx="8332048" cy="321471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819489" y="500042"/>
            <a:ext cx="34628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000" dirty="0" smtClean="0">
                <a:cs typeface="B Nazanin" pitchFamily="2" charset="-78"/>
              </a:rPr>
              <a:t>تحلیل­های فلاتربرای سطوح تمام متحرک</a:t>
            </a:r>
            <a:endParaRPr lang="fa-IR" sz="2000" dirty="0">
              <a:cs typeface="B Nazanin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545090" y="1000108"/>
            <a:ext cx="261161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000" dirty="0" smtClean="0">
                <a:cs typeface="B Nazanin" pitchFamily="2" charset="-78"/>
              </a:rPr>
              <a:t>تحلیل­هاي فلاترسطوح کنترلی</a:t>
            </a:r>
          </a:p>
        </p:txBody>
      </p:sp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5357818" y="1428736"/>
            <a:ext cx="342896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indent="358775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a-IR" sz="2000" dirty="0" smtClean="0">
                <a:cs typeface="B Nazanin" pitchFamily="2" charset="-78"/>
              </a:rPr>
              <a:t>تحلیل­های فلاتربالچۀسطح کنترلی</a:t>
            </a:r>
          </a:p>
        </p:txBody>
      </p:sp>
      <p:sp>
        <p:nvSpPr>
          <p:cNvPr id="5" name="Rectangle 4"/>
          <p:cNvSpPr/>
          <p:nvPr/>
        </p:nvSpPr>
        <p:spPr>
          <a:xfrm>
            <a:off x="5510240" y="2000240"/>
            <a:ext cx="28119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358775" fontAlgn="base">
              <a:spcBef>
                <a:spcPct val="0"/>
              </a:spcBef>
              <a:spcAft>
                <a:spcPct val="0"/>
              </a:spcAft>
            </a:pPr>
            <a:r>
              <a:rPr lang="fa-IR" sz="2000" dirty="0" smtClean="0">
                <a:cs typeface="B Nazanin" pitchFamily="2" charset="-78"/>
              </a:rPr>
              <a:t>تحلیل­های فلاترفلپ لبۀ فرار</a:t>
            </a:r>
          </a:p>
        </p:txBody>
      </p:sp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2104842" y="2500306"/>
            <a:ext cx="6195927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indent="358775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a-IR" sz="2000" dirty="0" smtClean="0">
                <a:cs typeface="B Nazanin" pitchFamily="2" charset="-78"/>
              </a:rPr>
              <a:t>تحلیل­های فلاتر دیگر سطوح کنترلی که در معرض جریان هوا می­باشند</a:t>
            </a:r>
          </a:p>
          <a:p>
            <a:pPr marL="0" marR="0" lvl="0" indent="358775" algn="justLow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a-I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Rectangle 1"/>
          <p:cNvSpPr>
            <a:spLocks noChangeArrowheads="1"/>
          </p:cNvSpPr>
          <p:nvPr/>
        </p:nvSpPr>
        <p:spPr bwMode="auto">
          <a:xfrm>
            <a:off x="571472" y="571480"/>
            <a:ext cx="7821648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58775" algn="justLow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تحلیل­های پایداری آیرو سرووالاستیک</a:t>
            </a:r>
            <a:endParaRPr kumimoji="0" 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B Nazanin" pitchFamily="2" charset="-78"/>
            </a:endParaRPr>
          </a:p>
          <a:p>
            <a:pPr marL="0" marR="0" lvl="0" indent="358775" algn="justLow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م</a:t>
            </a:r>
            <a:r>
              <a:rPr kumimoji="0" lang="fa-IR" b="0" i="0" u="none" strike="noStrike" cap="none" normalizeH="0" baseline="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شخصه­هایدینامیکی سیستم­های اکچویتوریسطح کنترلی از قبیل سرووتقویت­شده، سرووکنترل قدرتی</a:t>
            </a:r>
          </a:p>
          <a:p>
            <a:pPr marL="0" marR="0" lvl="0" indent="358775" algn="justLow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b="0" i="0" u="none" strike="noStrike" cap="none" normalizeH="0" baseline="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 و دیگر انواع، در تحلیل­های فلاتردرنظر گرفته می­شوند. تأثیرات دماهای بالا بر روی </a:t>
            </a:r>
            <a:r>
              <a:rPr kumimoji="0" lang="fa-I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مشخصه­های دینامیکی </a:t>
            </a:r>
          </a:p>
          <a:p>
            <a:pPr marL="0" marR="0" lvl="0" indent="358775" algn="justLow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سیستم­های اکچویتوری، به انضمام تأثیرات دماهای بالا بر روی روغن هیدرولیک، درنظر گرفته­شوند. سیستم­های</a:t>
            </a:r>
          </a:p>
          <a:p>
            <a:pPr marL="0" marR="0" lvl="0" indent="358775" algn="justLow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 تقویت­کننده که ممکن است پاسخ دینامیکی هواپیما را تغییر دهند نیز در تحلیل­های فلاتردرنظر گرفته­شوند.</a:t>
            </a:r>
            <a:endParaRPr kumimoji="0" lang="fa-I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B Nazanin" pitchFamily="2" charset="-78"/>
            </a:endParaRPr>
          </a:p>
        </p:txBody>
      </p:sp>
      <p:sp>
        <p:nvSpPr>
          <p:cNvPr id="60418" name="Rectangle 2"/>
          <p:cNvSpPr>
            <a:spLocks noChangeArrowheads="1"/>
          </p:cNvSpPr>
          <p:nvPr/>
        </p:nvSpPr>
        <p:spPr bwMode="auto">
          <a:xfrm>
            <a:off x="285720" y="4357694"/>
            <a:ext cx="7924378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58775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تحلیل­های فلاتربرای سطوح صاف</a:t>
            </a:r>
          </a:p>
          <a:p>
            <a:pPr marL="0" marR="0" lvl="0" indent="358775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این تحلیل­ها بر پایۀ معیارهای موجود طراحی و با هدف تعیین محدودۀ ایمن  درفلاتر سطوح صاف بر روی هواپیماهای مافوق صوت انجام می­گیرد </a:t>
            </a:r>
            <a:endParaRPr kumimoji="0" lang="fa-I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B Nazanin" pitchFamily="2" charset="-78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9393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1939623"/>
              </p:ext>
            </p:extLst>
          </p:nvPr>
        </p:nvGraphicFramePr>
        <p:xfrm>
          <a:off x="593725" y="517525"/>
          <a:ext cx="8199438" cy="594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397" name="Document" r:id="rId4" imgW="8439307" imgH="6101998" progId="Word.Document.12">
                  <p:embed/>
                </p:oleObj>
              </mc:Choice>
              <mc:Fallback>
                <p:oleObj name="Document" r:id="rId4" imgW="8439307" imgH="6101998" progId="Word.Document.12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3725" y="517525"/>
                        <a:ext cx="8199438" cy="5943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8369" name="Object 1"/>
          <p:cNvGraphicFramePr>
            <a:graphicFrameLocks noChangeAspect="1"/>
          </p:cNvGraphicFramePr>
          <p:nvPr/>
        </p:nvGraphicFramePr>
        <p:xfrm>
          <a:off x="647700" y="355600"/>
          <a:ext cx="8267700" cy="336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372" name="Document" r:id="rId4" imgW="6208063" imgH="2533254" progId="Word.Document.12">
                  <p:embed/>
                </p:oleObj>
              </mc:Choice>
              <mc:Fallback>
                <p:oleObj name="Document" r:id="rId4" imgW="6208063" imgH="2533254" progId="Word.Document.12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7700" y="355600"/>
                        <a:ext cx="8267700" cy="3365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/>
          <p:cNvSpPr/>
          <p:nvPr/>
        </p:nvSpPr>
        <p:spPr>
          <a:xfrm>
            <a:off x="357158" y="3929066"/>
            <a:ext cx="8429684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a-IR" dirty="0" smtClean="0">
                <a:cs typeface="B Nazanin" pitchFamily="2" charset="-78"/>
              </a:rPr>
              <a:t>الف) محدودۀ سرعت پروازی: محدودۀ ایمن سرعت معادل پروازی، </a:t>
            </a:r>
            <a:r>
              <a:rPr lang="en-US" dirty="0" smtClean="0">
                <a:cs typeface="B Nazanin" pitchFamily="2" charset="-78"/>
              </a:rPr>
              <a:t>V</a:t>
            </a:r>
            <a:r>
              <a:rPr lang="en-US" baseline="-25000" dirty="0" smtClean="0">
                <a:cs typeface="B Nazanin" pitchFamily="2" charset="-78"/>
              </a:rPr>
              <a:t>E</a:t>
            </a:r>
            <a:r>
              <a:rPr lang="fa-IR" dirty="0" smtClean="0">
                <a:cs typeface="B Nazanin" pitchFamily="2" charset="-78"/>
              </a:rPr>
              <a:t>، حداقل 15 درصد بیشتر از مقادیر سرعت در تمام نقاط منحنی پوش</a:t>
            </a:r>
            <a:r>
              <a:rPr lang="en-US" dirty="0" smtClean="0">
                <a:cs typeface="B Nazanin" pitchFamily="2" charset="-78"/>
              </a:rPr>
              <a:t>V</a:t>
            </a:r>
            <a:r>
              <a:rPr lang="en-US" baseline="-25000" dirty="0" smtClean="0">
                <a:cs typeface="B Nazanin" pitchFamily="2" charset="-78"/>
              </a:rPr>
              <a:t>L</a:t>
            </a:r>
            <a:r>
              <a:rPr lang="en-US" dirty="0" smtClean="0">
                <a:cs typeface="B Nazanin" pitchFamily="2" charset="-78"/>
              </a:rPr>
              <a:t>/M</a:t>
            </a:r>
            <a:r>
              <a:rPr lang="en-US" baseline="-25000" dirty="0" smtClean="0">
                <a:cs typeface="B Nazanin" pitchFamily="2" charset="-78"/>
              </a:rPr>
              <a:t>L</a:t>
            </a:r>
            <a:r>
              <a:rPr lang="fa-IR" dirty="0" smtClean="0">
                <a:cs typeface="B Nazanin" pitchFamily="2" charset="-78"/>
              </a:rPr>
              <a:t>باشد که برای هر دو حالت ماخ ثابت (در ارتفاع متغیر)، </a:t>
            </a:r>
            <a:r>
              <a:rPr lang="en-US" dirty="0" smtClean="0">
                <a:cs typeface="B Nazanin" pitchFamily="2" charset="-78"/>
              </a:rPr>
              <a:t>M</a:t>
            </a:r>
            <a:r>
              <a:rPr lang="fa-IR" dirty="0" smtClean="0">
                <a:cs typeface="B Nazanin" pitchFamily="2" charset="-78"/>
              </a:rPr>
              <a:t>، و بطور جداگانه، ارتفاع ثابت(با ماخ متغیر) برقرار باشد (شکل(1)).</a:t>
            </a:r>
            <a:endParaRPr lang="fa-IR" dirty="0">
              <a:cs typeface="B Nazanin" pitchFamily="2" charset="-78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1.tif"/>
          <p:cNvPicPr/>
          <p:nvPr/>
        </p:nvPicPr>
        <p:blipFill rotWithShape="1">
          <a:blip r:embed="rId2" cstate="print"/>
          <a:srcRect l="12158" t="21283" r="3063" b="20737"/>
          <a:stretch/>
        </p:blipFill>
        <p:spPr bwMode="auto">
          <a:xfrm>
            <a:off x="1259632" y="188640"/>
            <a:ext cx="6596236" cy="507209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04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3422" y="5317888"/>
            <a:ext cx="6081624" cy="1351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172400" y="5197842"/>
            <a:ext cx="479524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 smtClean="0"/>
              <a:t>Ve</a:t>
            </a:r>
            <a:endParaRPr lang="fa-IR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6321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8250543"/>
              </p:ext>
            </p:extLst>
          </p:nvPr>
        </p:nvGraphicFramePr>
        <p:xfrm>
          <a:off x="715963" y="0"/>
          <a:ext cx="8107362" cy="5349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30" name="Document" r:id="rId4" imgW="5794218" imgH="3808567" progId="Word.Document.12">
                  <p:embed/>
                </p:oleObj>
              </mc:Choice>
              <mc:Fallback>
                <p:oleObj name="Document" r:id="rId4" imgW="5794218" imgH="3808567" progId="Word.Document.12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5963" y="0"/>
                        <a:ext cx="8107362" cy="5349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323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362794"/>
              </p:ext>
            </p:extLst>
          </p:nvPr>
        </p:nvGraphicFramePr>
        <p:xfrm>
          <a:off x="977980" y="5072074"/>
          <a:ext cx="7921535" cy="14287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31" name="Document" r:id="rId7" imgW="5794218" imgH="1038635" progId="Word.Document.12">
                  <p:embed/>
                </p:oleObj>
              </mc:Choice>
              <mc:Fallback>
                <p:oleObj name="Document" r:id="rId7" imgW="5794218" imgH="1038635" progId="Word.Document.12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7980" y="5072074"/>
                        <a:ext cx="7921535" cy="142876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5297" name="Object 1"/>
          <p:cNvGraphicFramePr>
            <a:graphicFrameLocks noChangeAspect="1"/>
          </p:cNvGraphicFramePr>
          <p:nvPr/>
        </p:nvGraphicFramePr>
        <p:xfrm>
          <a:off x="392110" y="-214338"/>
          <a:ext cx="8751890" cy="38608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05" name="Document" r:id="rId4" imgW="6506514" imgH="3022841" progId="Word.Document.12">
                  <p:embed/>
                </p:oleObj>
              </mc:Choice>
              <mc:Fallback>
                <p:oleObj name="Document" r:id="rId4" imgW="6506514" imgH="3022841" progId="Word.Document.12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2110" y="-214338"/>
                        <a:ext cx="8751890" cy="386080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298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9554526"/>
              </p:ext>
            </p:extLst>
          </p:nvPr>
        </p:nvGraphicFramePr>
        <p:xfrm>
          <a:off x="639763" y="3216275"/>
          <a:ext cx="8291512" cy="3611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06" name="Document" r:id="rId7" imgW="6932559" imgH="3025954" progId="Word.Document.12">
                  <p:embed/>
                </p:oleObj>
              </mc:Choice>
              <mc:Fallback>
                <p:oleObj name="Document" r:id="rId7" imgW="6932559" imgH="3025954" progId="Word.Document.12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9763" y="3216275"/>
                        <a:ext cx="8291512" cy="36115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4273" name="Object 1"/>
          <p:cNvGraphicFramePr>
            <a:graphicFrameLocks noChangeAspect="1"/>
          </p:cNvGraphicFramePr>
          <p:nvPr/>
        </p:nvGraphicFramePr>
        <p:xfrm>
          <a:off x="787400" y="266700"/>
          <a:ext cx="7937500" cy="544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276" name="Document" r:id="rId4" imgW="6022656" imgH="4569000" progId="Word.Document.12">
                  <p:embed/>
                </p:oleObj>
              </mc:Choice>
              <mc:Fallback>
                <p:oleObj name="Document" r:id="rId4" imgW="6022656" imgH="4569000" progId="Word.Document.12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7400" y="266700"/>
                        <a:ext cx="7937500" cy="544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3249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394550"/>
              </p:ext>
            </p:extLst>
          </p:nvPr>
        </p:nvGraphicFramePr>
        <p:xfrm>
          <a:off x="611560" y="260648"/>
          <a:ext cx="8128000" cy="539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52" name="Document" r:id="rId4" imgW="8131972" imgH="5397699" progId="Word.Document.12">
                  <p:embed/>
                </p:oleObj>
              </mc:Choice>
              <mc:Fallback>
                <p:oleObj name="Document" r:id="rId4" imgW="8131972" imgH="5397699" progId="Word.Document.12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560" y="260648"/>
                        <a:ext cx="8128000" cy="5397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434</TotalTime>
  <Words>345</Words>
  <Application>Microsoft Office PowerPoint</Application>
  <PresentationFormat>On-screen Show (4:3)</PresentationFormat>
  <Paragraphs>24</Paragraphs>
  <Slides>27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4" baseType="lpstr">
      <vt:lpstr>Arial</vt:lpstr>
      <vt:lpstr>B Nazanin</vt:lpstr>
      <vt:lpstr>B Zar</vt:lpstr>
      <vt:lpstr>Calibri</vt:lpstr>
      <vt:lpstr>Times New Roman</vt:lpstr>
      <vt:lpstr>Office Theme</vt:lpstr>
      <vt:lpstr>Document</vt:lpstr>
      <vt:lpstr>  استحکام و صلبیت هواپیما در برابر ارتعاش، فلاتر و واگرایی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Grizli777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آزمایش­های ضربه برای ضربه­گیر و ارابۀ فرود هواپیما </dc:title>
  <dc:creator>user</dc:creator>
  <cp:lastModifiedBy>Hamid Zarei</cp:lastModifiedBy>
  <cp:revision>15</cp:revision>
  <dcterms:created xsi:type="dcterms:W3CDTF">2014-12-08T06:15:17Z</dcterms:created>
  <dcterms:modified xsi:type="dcterms:W3CDTF">2021-06-20T06:22:35Z</dcterms:modified>
</cp:coreProperties>
</file>